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339" r:id="rId3"/>
    <p:sldId id="256" r:id="rId4"/>
    <p:sldId id="262" r:id="rId5"/>
    <p:sldId id="263" r:id="rId6"/>
    <p:sldId id="335" r:id="rId7"/>
    <p:sldId id="289" r:id="rId8"/>
    <p:sldId id="337" r:id="rId9"/>
    <p:sldId id="338" r:id="rId10"/>
    <p:sldId id="298" r:id="rId11"/>
    <p:sldId id="300" r:id="rId12"/>
    <p:sldId id="299" r:id="rId13"/>
    <p:sldId id="302" r:id="rId14"/>
    <p:sldId id="303" r:id="rId15"/>
    <p:sldId id="305" r:id="rId16"/>
    <p:sldId id="306" r:id="rId17"/>
    <p:sldId id="268" r:id="rId18"/>
    <p:sldId id="312" r:id="rId19"/>
    <p:sldId id="307" r:id="rId20"/>
    <p:sldId id="310" r:id="rId21"/>
    <p:sldId id="311" r:id="rId22"/>
    <p:sldId id="308" r:id="rId23"/>
    <p:sldId id="313" r:id="rId24"/>
    <p:sldId id="314" r:id="rId25"/>
    <p:sldId id="315" r:id="rId26"/>
    <p:sldId id="340" r:id="rId27"/>
    <p:sldId id="259" r:id="rId28"/>
    <p:sldId id="260" r:id="rId29"/>
    <p:sldId id="261" r:id="rId30"/>
    <p:sldId id="264" r:id="rId31"/>
    <p:sldId id="265" r:id="rId32"/>
    <p:sldId id="266" r:id="rId33"/>
    <p:sldId id="267" r:id="rId34"/>
    <p:sldId id="269" r:id="rId35"/>
    <p:sldId id="336" r:id="rId36"/>
    <p:sldId id="275" r:id="rId37"/>
    <p:sldId id="276" r:id="rId38"/>
    <p:sldId id="277" r:id="rId39"/>
    <p:sldId id="278" r:id="rId40"/>
    <p:sldId id="279" r:id="rId41"/>
    <p:sldId id="288" r:id="rId42"/>
    <p:sldId id="293" r:id="rId43"/>
    <p:sldId id="294" r:id="rId44"/>
    <p:sldId id="295" r:id="rId4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4D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C62126-E5EF-4F48-968C-259DB4627245}" v="3" dt="2021-02-11T15:55:49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14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os Pechlivanidis" userId="074ba168648170c0" providerId="LiveId" clId="{1DC62126-E5EF-4F48-968C-259DB4627245}"/>
    <pc:docChg chg="custSel modSld modMainMaster">
      <pc:chgData name="Georgios Pechlivanidis" userId="074ba168648170c0" providerId="LiveId" clId="{1DC62126-E5EF-4F48-968C-259DB4627245}" dt="2021-02-11T15:56:31.287" v="18"/>
      <pc:docMkLst>
        <pc:docMk/>
      </pc:docMkLst>
      <pc:sldChg chg="delSp mod">
        <pc:chgData name="Georgios Pechlivanidis" userId="074ba168648170c0" providerId="LiveId" clId="{1DC62126-E5EF-4F48-968C-259DB4627245}" dt="2021-02-11T15:55:17.229" v="1" actId="478"/>
        <pc:sldMkLst>
          <pc:docMk/>
          <pc:sldMk cId="1092307789" sldId="257"/>
        </pc:sldMkLst>
        <pc:spChg chg="del">
          <ac:chgData name="Georgios Pechlivanidis" userId="074ba168648170c0" providerId="LiveId" clId="{1DC62126-E5EF-4F48-968C-259DB4627245}" dt="2021-02-11T15:55:17.229" v="1" actId="478"/>
          <ac:spMkLst>
            <pc:docMk/>
            <pc:sldMk cId="1092307789" sldId="257"/>
            <ac:spMk id="2" creationId="{00000000-0000-0000-0000-000000000000}"/>
          </ac:spMkLst>
        </pc:spChg>
      </pc:sldChg>
      <pc:sldChg chg="modSp mod">
        <pc:chgData name="Georgios Pechlivanidis" userId="074ba168648170c0" providerId="LiveId" clId="{1DC62126-E5EF-4F48-968C-259DB4627245}" dt="2021-01-07T17:12:04.912" v="0" actId="27636"/>
        <pc:sldMkLst>
          <pc:docMk/>
          <pc:sldMk cId="2098140987" sldId="266"/>
        </pc:sldMkLst>
        <pc:spChg chg="mod">
          <ac:chgData name="Georgios Pechlivanidis" userId="074ba168648170c0" providerId="LiveId" clId="{1DC62126-E5EF-4F48-968C-259DB4627245}" dt="2021-01-07T17:12:04.912" v="0" actId="27636"/>
          <ac:spMkLst>
            <pc:docMk/>
            <pc:sldMk cId="2098140987" sldId="266"/>
            <ac:spMk id="17411" creationId="{00000000-0000-0000-0000-000000000000}"/>
          </ac:spMkLst>
        </pc:spChg>
      </pc:sldChg>
      <pc:sldMasterChg chg="addSp delSp modSp mod">
        <pc:chgData name="Georgios Pechlivanidis" userId="074ba168648170c0" providerId="LiveId" clId="{1DC62126-E5EF-4F48-968C-259DB4627245}" dt="2021-02-11T15:56:31.287" v="18"/>
        <pc:sldMasterMkLst>
          <pc:docMk/>
          <pc:sldMasterMk cId="1898654938" sldId="2147483648"/>
        </pc:sldMasterMkLst>
        <pc:spChg chg="add del mod">
          <ac:chgData name="Georgios Pechlivanidis" userId="074ba168648170c0" providerId="LiveId" clId="{1DC62126-E5EF-4F48-968C-259DB4627245}" dt="2021-02-11T15:56:31.287" v="18"/>
          <ac:spMkLst>
            <pc:docMk/>
            <pc:sldMasterMk cId="1898654938" sldId="2147483648"/>
            <ac:spMk id="7" creationId="{B20F0442-0C2E-4A72-B20E-D74FF01BA5A3}"/>
          </ac:spMkLst>
        </pc:spChg>
        <pc:spChg chg="add mod">
          <ac:chgData name="Georgios Pechlivanidis" userId="074ba168648170c0" providerId="LiveId" clId="{1DC62126-E5EF-4F48-968C-259DB4627245}" dt="2021-02-11T15:56:26.736" v="16" actId="1076"/>
          <ac:spMkLst>
            <pc:docMk/>
            <pc:sldMasterMk cId="1898654938" sldId="2147483648"/>
            <ac:spMk id="8" creationId="{2F0A4815-1F27-415C-848A-647A8227E40D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2AD8A-4BE9-46D8-A02D-D82559AF0009}" type="datetimeFigureOut">
              <a:rPr lang="el-GR" smtClean="0"/>
              <a:pPr/>
              <a:t>4/3/2021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0F3F2-794D-4D6D-9780-1E171038039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90108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AE7D-1BC7-42D0-A17F-D0B190A8B7CB}" type="datetime1">
              <a:rPr lang="el-GR" smtClean="0"/>
              <a:pPr/>
              <a:t>4/3/2021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E637-A036-40EA-911D-1C2BB99D9E2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8127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0978-54A1-4ED4-8966-60B7714C9ABE}" type="datetime1">
              <a:rPr lang="el-GR" smtClean="0"/>
              <a:pPr/>
              <a:t>4/3/2021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E637-A036-40EA-911D-1C2BB99D9E2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5375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019F-77FE-4623-B11C-8CCA22534524}" type="datetime1">
              <a:rPr lang="el-GR" smtClean="0"/>
              <a:pPr/>
              <a:t>4/3/2021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E637-A036-40EA-911D-1C2BB99D9E2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0973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DB37-D1C7-4019-BDB4-875BA11F0600}" type="datetime1">
              <a:rPr lang="el-GR" smtClean="0"/>
              <a:pPr/>
              <a:t>4/3/2021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E637-A036-40EA-911D-1C2BB99D9E2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4774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16D1-0E48-481A-8B70-58AF560AF9E2}" type="datetime1">
              <a:rPr lang="el-GR" smtClean="0"/>
              <a:pPr/>
              <a:t>4/3/2021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E637-A036-40EA-911D-1C2BB99D9E2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2575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FA50-969F-4BB2-824F-6A6EA4221554}" type="datetime1">
              <a:rPr lang="el-GR" smtClean="0"/>
              <a:pPr/>
              <a:t>4/3/2021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E637-A036-40EA-911D-1C2BB99D9E2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1495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D13CF-8A2F-4888-91E9-7F35E0CF5CFD}" type="datetime1">
              <a:rPr lang="el-GR" smtClean="0"/>
              <a:pPr/>
              <a:t>4/3/2021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E637-A036-40EA-911D-1C2BB99D9E2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167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89C7-9DD8-4911-84D5-6E9247C241F2}" type="datetime1">
              <a:rPr lang="el-GR" smtClean="0"/>
              <a:pPr/>
              <a:t>4/3/2021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E637-A036-40EA-911D-1C2BB99D9E2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5511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0B75-BF53-4E31-BC17-0C95B6F36801}" type="datetime1">
              <a:rPr lang="el-GR" smtClean="0"/>
              <a:pPr/>
              <a:t>4/3/2021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E637-A036-40EA-911D-1C2BB99D9E2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9184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FA71-3316-456C-8444-DC56E2392B39}" type="datetime1">
              <a:rPr lang="el-GR" smtClean="0"/>
              <a:pPr/>
              <a:t>4/3/2021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E637-A036-40EA-911D-1C2BB99D9E2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0746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A3DB-6BED-4A70-B3E9-8AE76D3ECA88}" type="datetime1">
              <a:rPr lang="el-GR" smtClean="0"/>
              <a:pPr/>
              <a:t>4/3/2021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E637-A036-40EA-911D-1C2BB99D9E2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780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332F2-6543-486B-8D46-B671E8B1EC7E}" type="datetime1">
              <a:rPr lang="el-GR" smtClean="0"/>
              <a:pPr/>
              <a:t>4/3/2021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Πεχλιβανίδης Γεώργιος, Χειρουργός - ΕΕΧΠΕΠ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9E637-A036-40EA-911D-1C2BB99D9E2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F0A4815-1F27-415C-848A-647A8227E40D}"/>
              </a:ext>
            </a:extLst>
          </p:cNvPr>
          <p:cNvSpPr txBox="1"/>
          <p:nvPr userDrawn="1"/>
        </p:nvSpPr>
        <p:spPr>
          <a:xfrm rot="20408251">
            <a:off x="3519785" y="2444211"/>
            <a:ext cx="4972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>
                <a:solidFill>
                  <a:schemeClr val="bg1">
                    <a:lumMod val="95000"/>
                  </a:schemeClr>
                </a:solidFill>
              </a:rPr>
              <a:t>ΕΕΧΠΕΠ</a:t>
            </a:r>
            <a:endParaRPr lang="en-GB" sz="9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65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?term=Fazio%20VW%5bAuthor%5d&amp;cauthor=true&amp;cauthor_uid=19934922" TargetMode="External"/><Relationship Id="rId3" Type="http://schemas.openxmlformats.org/officeDocument/2006/relationships/hyperlink" Target="http://www.ncbi.nlm.nih.gov/pubmed?term=Parc%20Y%5bAuthor%5d&amp;cauthor=true&amp;cauthor_uid=19934922" TargetMode="External"/><Relationship Id="rId7" Type="http://schemas.openxmlformats.org/officeDocument/2006/relationships/hyperlink" Target="http://www.ncbi.nlm.nih.gov/pubmed?term=F%C3%BCrst%20A%5bAuthor%5d&amp;cauthor=true&amp;cauthor_uid=19934922" TargetMode="External"/><Relationship Id="rId2" Type="http://schemas.openxmlformats.org/officeDocument/2006/relationships/hyperlink" Target="http://www.ncbi.nlm.nih.gov/pubmed/1993492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?term=Ruppert%20R%5bAuthor%5d&amp;cauthor=true&amp;cauthor_uid=19934922" TargetMode="External"/><Relationship Id="rId5" Type="http://schemas.openxmlformats.org/officeDocument/2006/relationships/hyperlink" Target="http://www.ncbi.nlm.nih.gov/pubmed?term=Zalinski%20S%5bAuthor%5d&amp;cauthor=true&amp;cauthor_uid=19934922" TargetMode="External"/><Relationship Id="rId4" Type="http://schemas.openxmlformats.org/officeDocument/2006/relationships/hyperlink" Target="http://www.ncbi.nlm.nih.gov/pubmed?term=Zutshi%20M%5bAuthor%5d&amp;cauthor=true&amp;cauthor_uid=19934922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ncbi.nlm.nih.gov/sites/entrez?Db=pubmed&amp;Cmd=Search&amp;Term=%22Heriot%20AG%22%5bAuthor%5d&amp;itool=EntrezSystem2.PEntrez.Pubmed.Pubmed_ResultsPanel.Pubmed_DiscoveryPanel.Pubmed_RVAbstractPlu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ncbi.nlm.nih.gov/sites/entrez?Db=pubmed&amp;Cmd=Search&amp;Term=%22Brown%20CJ%22%5bAuthor%5d&amp;itool=EntrezSystem2.PEntrez.Pubmed.Pubmed_ResultsPanel.Pubmed_DiscoveryPanel.Pubmed_RVAbstractPlu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?term=Bouchard%20A%5bAuthor%5d&amp;cauthor=true&amp;cauthor_uid=24615720" TargetMode="External"/><Relationship Id="rId3" Type="http://schemas.openxmlformats.org/officeDocument/2006/relationships/hyperlink" Target="http://www.ncbi.nlm.nih.gov/pubmed?term=Hallet%20J%5bAuthor%5d&amp;cauthor=true&amp;cauthor_uid=24615720" TargetMode="External"/><Relationship Id="rId7" Type="http://schemas.openxmlformats.org/officeDocument/2006/relationships/hyperlink" Target="http://www.ncbi.nlm.nih.gov/pubmed?term=Gr%C3%A9goire%20RC%5bAuthor%5d&amp;cauthor=true&amp;cauthor_uid=24615720" TargetMode="External"/><Relationship Id="rId2" Type="http://schemas.openxmlformats.org/officeDocument/2006/relationships/hyperlink" Target="http://www.ncbi.nlm.nih.gov/pubmed/246157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?term=Desrosiers%20E%5bAuthor%5d&amp;cauthor=true&amp;cauthor_uid=24615720" TargetMode="External"/><Relationship Id="rId5" Type="http://schemas.openxmlformats.org/officeDocument/2006/relationships/hyperlink" Target="http://www.ncbi.nlm.nih.gov/pubmed?term=Drolet%20S%5bAuthor%5d&amp;cauthor=true&amp;cauthor_uid=24615720" TargetMode="External"/><Relationship Id="rId4" Type="http://schemas.openxmlformats.org/officeDocument/2006/relationships/hyperlink" Target="http://www.ncbi.nlm.nih.gov/pubmed?term=Milot%20H%5bAuthor%5d&amp;cauthor=true&amp;cauthor_uid=2461572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?term=United%20Kingdom%20Low%20Anterior%20Resection%20Syndrome%20Study%20Group%5bCorporate%20Author%5d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?term=Wolff%20BG%5bAuthor%5d&amp;cauthor=true&amp;cauthor_uid=20545966" TargetMode="External"/><Relationship Id="rId3" Type="http://schemas.openxmlformats.org/officeDocument/2006/relationships/hyperlink" Target="http://www.ncbi.nlm.nih.gov/pubmed?term=Kasparek%20MS%5bAuthor%5d&amp;cauthor=true&amp;cauthor_uid=20545966" TargetMode="External"/><Relationship Id="rId7" Type="http://schemas.openxmlformats.org/officeDocument/2006/relationships/hyperlink" Target="http://www.ncbi.nlm.nih.gov/pubmed?term=Gullerud%20RE%5bAuthor%5d&amp;cauthor=true&amp;cauthor_uid=20545966" TargetMode="External"/><Relationship Id="rId2" Type="http://schemas.openxmlformats.org/officeDocument/2006/relationships/hyperlink" Target="http://www.ncbi.nlm.nih.gov/pubmed/2054596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?term=Larson%20DR%5bAuthor%5d&amp;cauthor=true&amp;cauthor_uid=20545966" TargetMode="External"/><Relationship Id="rId5" Type="http://schemas.openxmlformats.org/officeDocument/2006/relationships/hyperlink" Target="http://www.ncbi.nlm.nih.gov/pubmed?term=Cima%20RR%5bAuthor%5d&amp;cauthor=true&amp;cauthor_uid=20545966" TargetMode="External"/><Relationship Id="rId4" Type="http://schemas.openxmlformats.org/officeDocument/2006/relationships/hyperlink" Target="http://www.ncbi.nlm.nih.gov/pubmed?term=Hassan%20I%5bAuthor%5d&amp;cauthor=true&amp;cauthor_uid=20545966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Pitel%20S%5bAuthor%5d&amp;cauthor=true&amp;cauthor_uid=23095625" TargetMode="External"/><Relationship Id="rId7" Type="http://schemas.openxmlformats.org/officeDocument/2006/relationships/hyperlink" Target="http://www.ncbi.nlm.nih.gov/pubmed?term=Parc%20Y%5bAuthor%5d&amp;cauthor=true&amp;cauthor_uid=23095625" TargetMode="External"/><Relationship Id="rId2" Type="http://schemas.openxmlformats.org/officeDocument/2006/relationships/hyperlink" Target="http://www.ncbi.nlm.nih.gov/pubmed/230956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?term=Chafai%20N%5bAuthor%5d&amp;cauthor=true&amp;cauthor_uid=23095625" TargetMode="External"/><Relationship Id="rId5" Type="http://schemas.openxmlformats.org/officeDocument/2006/relationships/hyperlink" Target="http://www.ncbi.nlm.nih.gov/pubmed?term=Tiret%20E%5bAuthor%5d&amp;cauthor=true&amp;cauthor_uid=23095625" TargetMode="External"/><Relationship Id="rId4" Type="http://schemas.openxmlformats.org/officeDocument/2006/relationships/hyperlink" Target="http://www.ncbi.nlm.nih.gov/pubmed?term=Lef%C3%A8vre%20JH%5bAuthor%5d&amp;cauthor=true&amp;cauthor_uid=23095625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?term=Vaillant%20JC%5bAuthor%5d&amp;cauthor=true&amp;cauthor_uid=23652749" TargetMode="External"/><Relationship Id="rId3" Type="http://schemas.openxmlformats.org/officeDocument/2006/relationships/hyperlink" Target="http://www.ncbi.nlm.nih.gov/pubmed?term=Genser%20L%5bAuthor%5d&amp;cauthor=true&amp;cauthor_uid=23652749" TargetMode="External"/><Relationship Id="rId7" Type="http://schemas.openxmlformats.org/officeDocument/2006/relationships/hyperlink" Target="http://www.ncbi.nlm.nih.gov/pubmed?term=Brevart%20C%5bAuthor%5d&amp;cauthor=true&amp;cauthor_uid=23652749" TargetMode="External"/><Relationship Id="rId2" Type="http://schemas.openxmlformats.org/officeDocument/2006/relationships/hyperlink" Target="http://www.ncbi.nlm.nih.gov/pubmed/2365274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?term=Breton%20S%5bAuthor%5d&amp;cauthor=true&amp;cauthor_uid=23652749" TargetMode="External"/><Relationship Id="rId5" Type="http://schemas.openxmlformats.org/officeDocument/2006/relationships/hyperlink" Target="http://www.ncbi.nlm.nih.gov/pubmed?term=Karoui%20M%5bAuthor%5d&amp;cauthor=true&amp;cauthor_uid=23652749" TargetMode="External"/><Relationship Id="rId4" Type="http://schemas.openxmlformats.org/officeDocument/2006/relationships/hyperlink" Target="http://www.ncbi.nlm.nih.gov/pubmed?term=Manceau%20G%5bAuthor%5d&amp;cauthor=true&amp;cauthor_uid=23652749" TargetMode="External"/><Relationship Id="rId9" Type="http://schemas.openxmlformats.org/officeDocument/2006/relationships/hyperlink" Target="http://www.ncbi.nlm.nih.gov/pubmed?term=Hannoun%20L%5bAuthor%5d&amp;cauthor=true&amp;cauthor_uid=23652749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?term=Rinaldi%20M%5bAuthor%5d&amp;cauthor=true&amp;cauthor_uid=23274737" TargetMode="External"/><Relationship Id="rId3" Type="http://schemas.openxmlformats.org/officeDocument/2006/relationships/hyperlink" Target="http://www.ncbi.nlm.nih.gov/pubmed?term=Digennaro%20R%5bAuthor%5d&amp;cauthor=true&amp;cauthor_uid=23274737" TargetMode="External"/><Relationship Id="rId7" Type="http://schemas.openxmlformats.org/officeDocument/2006/relationships/hyperlink" Target="http://www.ncbi.nlm.nih.gov/pubmed?term=Pezzolla%20F%5bAuthor%5d&amp;cauthor=true&amp;cauthor_uid=23274737" TargetMode="External"/><Relationship Id="rId2" Type="http://schemas.openxmlformats.org/officeDocument/2006/relationships/hyperlink" Target="http://www.ncbi.nlm.nih.gov/pubmed/2327473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?term=Giannini%20I%5bAuthor%5d&amp;cauthor=true&amp;cauthor_uid=23274737" TargetMode="External"/><Relationship Id="rId11" Type="http://schemas.openxmlformats.org/officeDocument/2006/relationships/hyperlink" Target="http://www.ncbi.nlm.nih.gov/pubmed?term=Altomare%20DF%5bAuthor%5d&amp;cauthor=true&amp;cauthor_uid=23274737" TargetMode="External"/><Relationship Id="rId5" Type="http://schemas.openxmlformats.org/officeDocument/2006/relationships/hyperlink" Target="http://www.ncbi.nlm.nih.gov/pubmed?term=Cuccia%20F%5bAuthor%5d&amp;cauthor=true&amp;cauthor_uid=23274737" TargetMode="External"/><Relationship Id="rId10" Type="http://schemas.openxmlformats.org/officeDocument/2006/relationships/hyperlink" Target="http://www.ncbi.nlm.nih.gov/pubmed?term=Romano%20G%5bAuthor%5d&amp;cauthor=true&amp;cauthor_uid=23274737" TargetMode="External"/><Relationship Id="rId4" Type="http://schemas.openxmlformats.org/officeDocument/2006/relationships/hyperlink" Target="http://www.ncbi.nlm.nih.gov/pubmed?term=Tondo%20M%5bAuthor%5d&amp;cauthor=true&amp;cauthor_uid=23274737" TargetMode="External"/><Relationship Id="rId9" Type="http://schemas.openxmlformats.org/officeDocument/2006/relationships/hyperlink" Target="http://www.ncbi.nlm.nih.gov/pubmed?term=Scala%20D%5bAuthor%5d&amp;cauthor=true&amp;cauthor_uid=2327473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/>
          </p:nvPr>
        </p:nvSpPr>
        <p:spPr>
          <a:xfrm>
            <a:off x="979868" y="4450131"/>
            <a:ext cx="10515600" cy="1325563"/>
          </a:xfrm>
        </p:spPr>
        <p:txBody>
          <a:bodyPr>
            <a:normAutofit/>
          </a:bodyPr>
          <a:lstStyle/>
          <a:p>
            <a:pPr algn="r" eaLnBrk="1" hangingPunct="1"/>
            <a:r>
              <a:rPr lang="el-GR" altLang="el-GR" sz="2800" dirty="0"/>
              <a:t>Γεώργιος Πεχλιβανίδης </a:t>
            </a:r>
          </a:p>
        </p:txBody>
      </p:sp>
      <p:sp>
        <p:nvSpPr>
          <p:cNvPr id="8195" name="2 - Θέση περιεχομένου"/>
          <p:cNvSpPr>
            <a:spLocks noGrp="1"/>
          </p:cNvSpPr>
          <p:nvPr>
            <p:ph idx="1"/>
          </p:nvPr>
        </p:nvSpPr>
        <p:spPr>
          <a:xfrm>
            <a:off x="979868" y="772733"/>
            <a:ext cx="10119417" cy="3476160"/>
          </a:xfrm>
          <a:solidFill>
            <a:schemeClr val="bg2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el-GR" altLang="el-GR" sz="4000" b="1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l-GR" altLang="el-GR" sz="4000" b="1" dirty="0"/>
              <a:t>ΚΟΛΟ- ΟΡΘΙΚΕΣ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l-GR" altLang="el-GR" sz="4000" b="1" dirty="0"/>
              <a:t>  ΚΟΛΟ-ΠΡΩΚΤΙΚΕΣ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l-GR" altLang="el-GR" sz="4000" b="1" dirty="0"/>
              <a:t>ΑΝΑΣΤΟΜΩΣΕΙΣ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CDA6F1-48DB-4684-B681-271DCDB2F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109230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3600" b="1" dirty="0">
                <a:solidFill>
                  <a:schemeClr val="bg1"/>
                </a:solidFill>
                <a:latin typeface="Calibri Light" panose="020F0302020204030204" pitchFamily="34" charset="0"/>
              </a:rPr>
              <a:t>Νεολήκυθος τύπου </a:t>
            </a:r>
            <a:r>
              <a:rPr lang="en-US" sz="3600" b="1" dirty="0">
                <a:solidFill>
                  <a:schemeClr val="bg1"/>
                </a:solidFill>
                <a:latin typeface="Calibri Light" panose="020F0302020204030204" pitchFamily="34" charset="0"/>
              </a:rPr>
              <a:t>J</a:t>
            </a:r>
            <a:endParaRPr lang="el-GR" sz="3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4099" name="Picture 4" descr="colorectal pouc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63750" y="1700214"/>
            <a:ext cx="3875088" cy="4530725"/>
          </a:xfrm>
          <a:noFill/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6456363" y="2809846"/>
            <a:ext cx="26984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 i="1" dirty="0" err="1">
                <a:solidFill>
                  <a:srgbClr val="0070C0"/>
                </a:solidFill>
              </a:rPr>
              <a:t>Lazorthes</a:t>
            </a:r>
            <a:r>
              <a:rPr lang="el-GR" sz="2000" b="1" i="1" dirty="0">
                <a:solidFill>
                  <a:srgbClr val="0070C0"/>
                </a:solidFill>
              </a:rPr>
              <a:t> και </a:t>
            </a:r>
            <a:r>
              <a:rPr lang="en-US" sz="2000" b="1" i="1" dirty="0" err="1">
                <a:solidFill>
                  <a:srgbClr val="0070C0"/>
                </a:solidFill>
              </a:rPr>
              <a:t>Parc</a:t>
            </a:r>
            <a:r>
              <a:rPr lang="en-US" sz="2000" b="1" i="1" dirty="0">
                <a:solidFill>
                  <a:srgbClr val="0070C0"/>
                </a:solidFill>
              </a:rPr>
              <a:t> </a:t>
            </a:r>
            <a:r>
              <a:rPr lang="el-GR" sz="2000" b="1" i="1" dirty="0">
                <a:solidFill>
                  <a:srgbClr val="0070C0"/>
                </a:solidFill>
              </a:rPr>
              <a:t>1986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6456364" y="3644901"/>
            <a:ext cx="421163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l-GR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ιδανική νεοληκύθος</a:t>
            </a:r>
            <a:r>
              <a:rPr lang="el-GR" sz="2400" dirty="0">
                <a:latin typeface="Calibri" panose="020F0502020204030204" pitchFamily="34" charset="0"/>
              </a:rPr>
              <a:t>: </a:t>
            </a:r>
            <a:endParaRPr lang="en-US" sz="24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l-GR" sz="2400" dirty="0">
                <a:latin typeface="Calibri" panose="020F0502020204030204" pitchFamily="34" charset="0"/>
              </a:rPr>
              <a:t>6 έως 7</a:t>
            </a:r>
            <a:r>
              <a:rPr lang="en-US" sz="2400" dirty="0">
                <a:latin typeface="Calibri" panose="020F0502020204030204" pitchFamily="34" charset="0"/>
              </a:rPr>
              <a:t>cm </a:t>
            </a:r>
            <a:r>
              <a:rPr lang="el-GR" sz="2400" dirty="0">
                <a:latin typeface="Calibri" panose="020F0502020204030204" pitchFamily="34" charset="0"/>
              </a:rPr>
              <a:t>σε πλάτος,</a:t>
            </a:r>
            <a:endParaRPr lang="en-US" sz="24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l-GR" sz="2400" dirty="0">
                <a:latin typeface="Calibri" panose="020F0502020204030204" pitchFamily="34" charset="0"/>
              </a:rPr>
              <a:t>μη διατεταμένο κατιόν κόλο</a:t>
            </a:r>
          </a:p>
          <a:p>
            <a:pPr>
              <a:defRPr/>
            </a:pPr>
            <a:r>
              <a:rPr lang="el-GR" sz="2400" dirty="0">
                <a:latin typeface="Calibri" panose="020F0502020204030204" pitchFamily="34" charset="0"/>
              </a:rPr>
              <a:t>μήκος σκελών 8-10</a:t>
            </a:r>
            <a:r>
              <a:rPr lang="en-US" sz="2400" dirty="0">
                <a:latin typeface="Calibri" panose="020F0502020204030204" pitchFamily="34" charset="0"/>
              </a:rPr>
              <a:t>cm</a:t>
            </a:r>
            <a:r>
              <a:rPr lang="el-GR" sz="2400" dirty="0">
                <a:latin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el-GR" dirty="0"/>
              <a:t>                     </a:t>
            </a:r>
            <a:r>
              <a:rPr lang="en-US" sz="2000" b="1" i="1" dirty="0">
                <a:solidFill>
                  <a:srgbClr val="0070C0"/>
                </a:solidFill>
              </a:rPr>
              <a:t>Banerjee</a:t>
            </a:r>
            <a:r>
              <a:rPr lang="el-GR" sz="2000" b="1" i="1" dirty="0">
                <a:solidFill>
                  <a:srgbClr val="0070C0"/>
                </a:solidFill>
              </a:rPr>
              <a:t> και </a:t>
            </a:r>
            <a:r>
              <a:rPr lang="en-US" sz="2000" b="1" i="1" dirty="0" err="1">
                <a:solidFill>
                  <a:srgbClr val="0070C0"/>
                </a:solidFill>
              </a:rPr>
              <a:t>Parc</a:t>
            </a:r>
            <a:r>
              <a:rPr lang="el-GR" sz="2000" b="1" i="1" dirty="0">
                <a:solidFill>
                  <a:srgbClr val="0070C0"/>
                </a:solidFill>
              </a:rPr>
              <a:t> 1996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B34E070A-A115-4910-8B6F-FF0D00C45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384212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 fontScale="47500" lnSpcReduction="20000"/>
          </a:bodyPr>
          <a:lstStyle/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i="1" dirty="0">
                <a:solidFill>
                  <a:srgbClr val="FF0000"/>
                </a:solidFill>
              </a:rPr>
              <a:t> </a:t>
            </a:r>
            <a:endParaRPr lang="el-GR" sz="1800" b="1" i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3800" dirty="0"/>
              <a:t> </a:t>
            </a:r>
            <a:r>
              <a:rPr lang="el-GR" sz="5100" b="1" dirty="0"/>
              <a:t>25%</a:t>
            </a:r>
            <a:r>
              <a:rPr lang="el-GR" sz="5100" dirty="0"/>
              <a:t> των ασθενών με νεολήκυθο απαιτείται </a:t>
            </a:r>
            <a:r>
              <a:rPr lang="el-GR" sz="5100" b="1" dirty="0"/>
              <a:t>συχνός υποκλυσμός</a:t>
            </a:r>
            <a:r>
              <a:rPr lang="el-GR" sz="5100" dirty="0"/>
              <a:t> για την κένωση του εντέρου</a:t>
            </a:r>
            <a:r>
              <a:rPr lang="en-US" sz="51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5100" dirty="0"/>
              <a:t>Προτείνεται το </a:t>
            </a:r>
            <a:r>
              <a:rPr lang="el-GR" sz="5100" b="1" dirty="0"/>
              <a:t>μέγεθος της νεοληκύθου να είναι περιορισμένο και να εφαρμόζεται μόνο στις κολοπρωκτικές </a:t>
            </a:r>
            <a:r>
              <a:rPr lang="el-GR" sz="5100" dirty="0"/>
              <a:t>και όχι στις κολοορθικές αναστομώσεις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200" b="1" i="1" dirty="0" err="1">
                <a:solidFill>
                  <a:srgbClr val="0070C0"/>
                </a:solidFill>
              </a:rPr>
              <a:t>Lazortes</a:t>
            </a:r>
            <a:r>
              <a:rPr lang="en-US" sz="4200" b="1" i="1" dirty="0">
                <a:solidFill>
                  <a:srgbClr val="0070C0"/>
                </a:solidFill>
              </a:rPr>
              <a:t> 1986, Park 1986, Pedersen 1986</a:t>
            </a:r>
            <a:endParaRPr lang="el-GR" sz="4200" b="1" i="1" dirty="0">
              <a:solidFill>
                <a:srgbClr val="0070C0"/>
              </a:solidFill>
            </a:endParaRP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sz="4200" b="1" i="1" dirty="0">
              <a:solidFill>
                <a:srgbClr val="0070C0"/>
              </a:solidFill>
            </a:endParaRPr>
          </a:p>
          <a:p>
            <a:pPr>
              <a:buNone/>
              <a:defRPr/>
            </a:pPr>
            <a:r>
              <a:rPr lang="el-GR" sz="5100" b="1" dirty="0"/>
              <a:t>5</a:t>
            </a:r>
            <a:r>
              <a:rPr lang="en-US" sz="5100" b="1" dirty="0"/>
              <a:t>cm</a:t>
            </a:r>
            <a:r>
              <a:rPr lang="el-GR" sz="5100" b="1" dirty="0"/>
              <a:t> κολική </a:t>
            </a:r>
            <a:r>
              <a:rPr lang="en-US" sz="5100" b="1" dirty="0"/>
              <a:t>J</a:t>
            </a:r>
            <a:r>
              <a:rPr lang="el-GR" sz="5100" b="1" dirty="0"/>
              <a:t> νεολήκυθος</a:t>
            </a:r>
          </a:p>
          <a:p>
            <a:pPr>
              <a:defRPr/>
            </a:pPr>
            <a:r>
              <a:rPr lang="el-GR" sz="5100" dirty="0"/>
              <a:t>καλύτερα  αποτελέσματα όσον αφορά την εγκράτεια στα αέρια και στα υγρά </a:t>
            </a:r>
          </a:p>
          <a:p>
            <a:pPr>
              <a:defRPr/>
            </a:pPr>
            <a:r>
              <a:rPr lang="el-GR" sz="5100" dirty="0"/>
              <a:t>συχνότητα των κενώσεων είναι μικρότερη από την ευθεία κολοπρωκτική αναστόμωση</a:t>
            </a:r>
          </a:p>
          <a:p>
            <a:pPr>
              <a:defRPr/>
            </a:pPr>
            <a:r>
              <a:rPr lang="el-GR" sz="5100" dirty="0"/>
              <a:t>δεν υπάρχει σημαντική διαφορά στη χωρητικότητα του νέο-ορθού </a:t>
            </a:r>
          </a:p>
          <a:p>
            <a:pPr>
              <a:defRPr/>
            </a:pPr>
            <a:r>
              <a:rPr lang="el-GR" sz="5100" dirty="0"/>
              <a:t>πιθανόν η καλύτερη λειτουργία οφείλεται στην ελαττωμένη κινητικότητα                             </a:t>
            </a:r>
            <a:r>
              <a:rPr lang="en-US" sz="5100" dirty="0"/>
              <a:t>                                    </a:t>
            </a:r>
            <a:endParaRPr lang="el-GR" sz="5100" dirty="0"/>
          </a:p>
          <a:p>
            <a:pPr marL="0" indent="0" algn="r">
              <a:buNone/>
              <a:defRPr/>
            </a:pPr>
            <a:r>
              <a:rPr lang="en-US" sz="4200" b="1" i="1" dirty="0" err="1">
                <a:solidFill>
                  <a:srgbClr val="0070C0"/>
                </a:solidFill>
              </a:rPr>
              <a:t>Furst</a:t>
            </a:r>
            <a:r>
              <a:rPr lang="en-US" sz="4200" b="1" i="1" dirty="0">
                <a:solidFill>
                  <a:srgbClr val="0070C0"/>
                </a:solidFill>
              </a:rPr>
              <a:t> 2002</a:t>
            </a:r>
            <a:endParaRPr lang="el-GR" sz="4200" b="1" i="1" dirty="0">
              <a:solidFill>
                <a:srgbClr val="0070C0"/>
              </a:solidFill>
            </a:endParaRP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l-GR" sz="3600" b="1" dirty="0">
                <a:solidFill>
                  <a:schemeClr val="bg1"/>
                </a:solidFill>
                <a:latin typeface="Calibri Light" panose="020F0302020204030204" pitchFamily="34" charset="0"/>
              </a:rPr>
              <a:t>Νεολήκυθος τύπου </a:t>
            </a:r>
            <a:r>
              <a:rPr lang="en-US" sz="3600" b="1" dirty="0">
                <a:solidFill>
                  <a:schemeClr val="bg1"/>
                </a:solidFill>
                <a:latin typeface="Calibri Light" panose="020F0302020204030204" pitchFamily="34" charset="0"/>
              </a:rPr>
              <a:t>J</a:t>
            </a:r>
            <a:endParaRPr lang="el-GR" sz="3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5EACE91-3C67-4973-8D28-E8AA0FFFC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367623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525103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l-GR" sz="3400" dirty="0"/>
          </a:p>
          <a:p>
            <a:pPr eaLnBrk="1" hangingPunct="1">
              <a:defRPr/>
            </a:pPr>
            <a:r>
              <a:rPr lang="el-GR" dirty="0"/>
              <a:t>και μια μικρή νεολήκυθος τύπου </a:t>
            </a:r>
            <a:r>
              <a:rPr lang="en-US" dirty="0"/>
              <a:t>J</a:t>
            </a:r>
            <a:r>
              <a:rPr lang="el-GR" dirty="0"/>
              <a:t> βελτιώνει σημαντικώς την συγκράτηση των υδαρών κοπράνων 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en-US" sz="2400" b="1" i="1" dirty="0">
                <a:solidFill>
                  <a:srgbClr val="0070C0"/>
                </a:solidFill>
              </a:rPr>
              <a:t>Ho</a:t>
            </a:r>
            <a:r>
              <a:rPr lang="el-GR" sz="2400" b="1" i="1" dirty="0">
                <a:solidFill>
                  <a:srgbClr val="0070C0"/>
                </a:solidFill>
              </a:rPr>
              <a:t> 2002</a:t>
            </a:r>
          </a:p>
          <a:p>
            <a:pPr>
              <a:defRPr/>
            </a:pPr>
            <a:r>
              <a:rPr lang="el-GR" dirty="0"/>
              <a:t>όσο πιο ψηλά είναι η αναστόμωση τόσο πιο συχνά είναι τα</a:t>
            </a:r>
          </a:p>
          <a:p>
            <a:pPr>
              <a:buNone/>
              <a:defRPr/>
            </a:pPr>
            <a:r>
              <a:rPr lang="el-GR" dirty="0"/>
              <a:t>   προβλήματα κένωσης της νεοληκύθου </a:t>
            </a:r>
          </a:p>
          <a:p>
            <a:pPr>
              <a:buNone/>
              <a:defRPr/>
            </a:pPr>
            <a:r>
              <a:rPr lang="el-GR" dirty="0"/>
              <a:t>   - δυσκολία αφόδευσης του ασθενούς    </a:t>
            </a:r>
          </a:p>
          <a:p>
            <a:pPr algn="r">
              <a:buNone/>
              <a:defRPr/>
            </a:pPr>
            <a:r>
              <a:rPr lang="el-GR" sz="2400" b="1" i="1" dirty="0">
                <a:solidFill>
                  <a:srgbClr val="0070C0"/>
                </a:solidFill>
              </a:rPr>
              <a:t>                                               </a:t>
            </a:r>
            <a:r>
              <a:rPr lang="en-US" sz="2400" b="1" i="1" dirty="0">
                <a:solidFill>
                  <a:srgbClr val="0070C0"/>
                </a:solidFill>
              </a:rPr>
              <a:t>                   </a:t>
            </a:r>
            <a:r>
              <a:rPr lang="en-US" sz="2400" b="1" i="1" dirty="0" err="1">
                <a:solidFill>
                  <a:srgbClr val="0070C0"/>
                </a:solidFill>
              </a:rPr>
              <a:t>Sugamata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l-GR" sz="2400" b="1" i="1" dirty="0">
                <a:solidFill>
                  <a:srgbClr val="0070C0"/>
                </a:solidFill>
              </a:rPr>
              <a:t>2003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endParaRPr lang="en-US" b="1" i="1" dirty="0">
              <a:solidFill>
                <a:srgbClr val="0070C0"/>
              </a:solidFill>
            </a:endParaRP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 i="1" dirty="0">
              <a:solidFill>
                <a:srgbClr val="FF0000"/>
              </a:solidFill>
            </a:endParaRP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b="1" i="1" dirty="0">
              <a:solidFill>
                <a:srgbClr val="FF0000"/>
              </a:solidFill>
            </a:endParaRP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400" b="1" dirty="0">
                <a:solidFill>
                  <a:schemeClr val="hlink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sz="2000" b="1" i="1" dirty="0">
              <a:solidFill>
                <a:srgbClr val="FF0000"/>
              </a:solidFill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endParaRPr lang="el-GR" sz="2000" b="1" i="1" dirty="0">
              <a:solidFill>
                <a:srgbClr val="FF0000"/>
              </a:solidFill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l-GR" sz="3600" b="1" dirty="0">
                <a:solidFill>
                  <a:schemeClr val="bg1"/>
                </a:solidFill>
                <a:latin typeface="Calibri Light" panose="020F0302020204030204" pitchFamily="34" charset="0"/>
              </a:rPr>
              <a:t/>
            </a:r>
            <a:br>
              <a:rPr lang="el-GR" sz="3600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el-GR" sz="3600" b="1" dirty="0">
                <a:solidFill>
                  <a:schemeClr val="bg1"/>
                </a:solidFill>
                <a:latin typeface="Calibri Light" panose="020F0302020204030204" pitchFamily="34" charset="0"/>
              </a:rPr>
              <a:t>Νεολήκυθος τύπου </a:t>
            </a:r>
            <a:r>
              <a:rPr lang="en-US" sz="3600" b="1" dirty="0">
                <a:solidFill>
                  <a:schemeClr val="bg1"/>
                </a:solidFill>
                <a:latin typeface="Calibri Light" panose="020F0302020204030204" pitchFamily="34" charset="0"/>
              </a:rPr>
              <a:t>J</a:t>
            </a:r>
            <a:r>
              <a:rPr lang="el-GR" sz="3600" b="1" dirty="0">
                <a:solidFill>
                  <a:schemeClr val="bg1"/>
                </a:solidFill>
                <a:latin typeface="Calibri Light" panose="020F0302020204030204" pitchFamily="34" charset="0"/>
              </a:rPr>
              <a:t/>
            </a:r>
            <a:br>
              <a:rPr lang="el-GR" sz="3600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el-GR" sz="3600" b="1" dirty="0"/>
              <a:t>Σπινθηρογραφική μελέτη της κένωσης</a:t>
            </a:r>
            <a:r>
              <a:rPr lang="el-GR" sz="3600" dirty="0"/>
              <a:t> </a:t>
            </a:r>
            <a:br>
              <a:rPr lang="el-GR" sz="3600" dirty="0"/>
            </a:br>
            <a:endParaRPr lang="el-GR" sz="3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89CA6FAE-A9B9-4430-A933-2DB7FFF81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3745992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338" y="1000126"/>
            <a:ext cx="10676586" cy="5477947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sz="2400" b="1" dirty="0">
              <a:solidFill>
                <a:srgbClr val="66FF33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sz="2400" b="1" dirty="0"/>
              <a:t>κινητοποιήση σπληνικής καμπής</a:t>
            </a:r>
            <a:r>
              <a:rPr lang="el-GR" sz="2400" dirty="0"/>
              <a:t> και </a:t>
            </a:r>
            <a:r>
              <a:rPr lang="el-GR" sz="2400" b="1" dirty="0"/>
              <a:t>διατήρηση 1ου  κλάδου ΚΜΑ</a:t>
            </a:r>
            <a:endParaRPr lang="en-US" sz="2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/>
              <a:t> καλύτερη αιμάτωση, καλύτερη επούλωση της αναστομώσεως, μικρότερη πιθανότητα αναστομωτικής διαρροής </a:t>
            </a:r>
            <a:endParaRPr lang="en-U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/>
              <a:t>πρόβλημα η εγκατάσταση του πεπαχυσμένου μεσόκολου του κεντρικού τμήματος του εντέρου στην στενή ανδρική πύελο </a:t>
            </a: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400" b="1" dirty="0"/>
              <a:t>κατασκευή της νεοληκύθου από κατιόν κόλο</a:t>
            </a:r>
            <a:r>
              <a:rPr lang="el-GR" sz="2400" dirty="0"/>
              <a:t> δεν αλλάζει τελικό λειτουργικό αποτέλεσμα                          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en-US" sz="2000" b="1" i="1" dirty="0" err="1">
                <a:solidFill>
                  <a:srgbClr val="0070C0"/>
                </a:solidFill>
              </a:rPr>
              <a:t>Heah</a:t>
            </a:r>
            <a:r>
              <a:rPr lang="el-GR" sz="2000" b="1" i="1" dirty="0">
                <a:solidFill>
                  <a:srgbClr val="0070C0"/>
                </a:solidFill>
              </a:rPr>
              <a:t> 2002</a:t>
            </a:r>
            <a:endParaRPr lang="en-US" sz="2000" b="1" i="1" dirty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400" b="1" dirty="0"/>
              <a:t>Παρακαμπτήρια στομία </a:t>
            </a:r>
          </a:p>
          <a:p>
            <a:pPr eaLnBrk="1" hangingPunct="1">
              <a:defRPr/>
            </a:pPr>
            <a:r>
              <a:rPr lang="el-GR" sz="2400" dirty="0"/>
              <a:t>Κλινική  αναστομωτική διαρροή χωρίς παρακαμπτήρια στομία 17%                             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en-US" sz="2000" b="1" i="1" dirty="0" err="1">
                <a:solidFill>
                  <a:srgbClr val="0070C0"/>
                </a:solidFill>
              </a:rPr>
              <a:t>Dehni</a:t>
            </a:r>
            <a:r>
              <a:rPr lang="el-GR" sz="2000" b="1" i="1" dirty="0">
                <a:solidFill>
                  <a:srgbClr val="0070C0"/>
                </a:solidFill>
              </a:rPr>
              <a:t> 1998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dirty="0">
              <a:latin typeface="Comic Sans MS" pitchFamily="66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579437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b="1" dirty="0">
                <a:solidFill>
                  <a:schemeClr val="bg1"/>
                </a:solidFill>
                <a:latin typeface="Calibri Light" panose="020F0302020204030204" pitchFamily="34" charset="0"/>
              </a:rPr>
              <a:t>Νεολήκυθος τύπου </a:t>
            </a:r>
            <a:r>
              <a:rPr lang="en-US" b="1" dirty="0">
                <a:solidFill>
                  <a:schemeClr val="bg1"/>
                </a:solidFill>
                <a:latin typeface="Calibri Light" panose="020F0302020204030204" pitchFamily="34" charset="0"/>
              </a:rPr>
              <a:t>J</a:t>
            </a:r>
            <a:endParaRPr lang="el-GR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A6E6858-AA59-4E54-969C-B5BE55F37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222839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l-GR" sz="2400" b="1" dirty="0"/>
          </a:p>
          <a:p>
            <a:pPr eaLnBrk="1" hangingPunct="1">
              <a:defRPr/>
            </a:pPr>
            <a:r>
              <a:rPr lang="el-GR" sz="2400" b="1" dirty="0"/>
              <a:t>Κολοορθική αναστόμωση</a:t>
            </a:r>
            <a:r>
              <a:rPr lang="el-GR" sz="2400" dirty="0"/>
              <a:t> με νεοληκύθος συνεπάγεται </a:t>
            </a:r>
            <a:r>
              <a:rPr lang="el-GR" sz="2400" b="1" dirty="0"/>
              <a:t>αυξημένη ευενδοτότητα</a:t>
            </a:r>
            <a:r>
              <a:rPr lang="el-GR" sz="2400" dirty="0"/>
              <a:t> με αποτέλεσμα την </a:t>
            </a:r>
            <a:r>
              <a:rPr lang="el-GR" sz="2400" b="1" dirty="0"/>
              <a:t>ελάττωση του αριθμού των κενώσεων </a:t>
            </a:r>
            <a:endParaRPr lang="en-US" sz="2400" b="1" dirty="0"/>
          </a:p>
          <a:p>
            <a:pPr eaLnBrk="1" hangingPunct="1">
              <a:defRPr/>
            </a:pPr>
            <a:endParaRPr lang="el-GR" sz="2400" b="1" dirty="0"/>
          </a:p>
          <a:p>
            <a:pPr eaLnBrk="1" hangingPunct="1">
              <a:defRPr/>
            </a:pPr>
            <a:r>
              <a:rPr lang="el-GR" sz="2400" b="1" dirty="0"/>
              <a:t>Κολοπρωκτική αναστόμωση</a:t>
            </a:r>
            <a:r>
              <a:rPr lang="el-GR" sz="2400" dirty="0"/>
              <a:t>  με νεολήκυθο δεν βελτιώνει τον αριθμό των κενώσεων ή την ευενδοτότητα, αλλά </a:t>
            </a:r>
            <a:r>
              <a:rPr lang="el-GR" sz="2400" b="1" dirty="0"/>
              <a:t>ελαττώνει</a:t>
            </a:r>
            <a:r>
              <a:rPr lang="el-GR" sz="2400" dirty="0"/>
              <a:t> την συχνότητα της επαφής του κεντρικού πρωκτικού σωλήνα με κόπρανα και κατά συνέπεια </a:t>
            </a:r>
            <a:r>
              <a:rPr lang="el-GR" sz="2400" b="1" dirty="0"/>
              <a:t>την έπειξη για αφόδευση</a:t>
            </a:r>
            <a:r>
              <a:rPr lang="el-GR" dirty="0"/>
              <a:t>.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en-US" sz="2000" b="1" i="1" dirty="0" err="1">
                <a:solidFill>
                  <a:srgbClr val="0070C0"/>
                </a:solidFill>
              </a:rPr>
              <a:t>Tonelli</a:t>
            </a:r>
            <a:r>
              <a:rPr lang="el-GR" sz="2000" b="1" i="1" dirty="0">
                <a:solidFill>
                  <a:srgbClr val="0070C0"/>
                </a:solidFill>
              </a:rPr>
              <a:t> 2005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Νεολήκυθος τύπου </a:t>
            </a:r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J</a:t>
            </a:r>
            <a:endParaRPr lang="el-GR" sz="4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4307A160-11E9-4F0A-819D-52C85FE1B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158573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1773239"/>
            <a:ext cx="10302025" cy="47563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l-GR" sz="2400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/>
              <a:t>Τα καλά αποτελέσματα διατηρούνται και μετά τα </a:t>
            </a:r>
            <a:r>
              <a:rPr lang="el-GR" sz="2400" b="1" dirty="0"/>
              <a:t>2 έτη</a:t>
            </a:r>
            <a:r>
              <a:rPr lang="el-GR" sz="2000" dirty="0"/>
              <a:t> </a:t>
            </a:r>
            <a:r>
              <a:rPr lang="el-GR" sz="2000" i="1" dirty="0"/>
              <a:t>                            </a:t>
            </a:r>
            <a:r>
              <a:rPr lang="en-US" sz="2000" b="1" i="1" dirty="0" err="1">
                <a:solidFill>
                  <a:srgbClr val="0070C0"/>
                </a:solidFill>
              </a:rPr>
              <a:t>Portier</a:t>
            </a:r>
            <a:r>
              <a:rPr lang="el-GR" sz="2000" b="1" i="1" dirty="0">
                <a:solidFill>
                  <a:srgbClr val="0070C0"/>
                </a:solidFill>
              </a:rPr>
              <a:t> 2005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000" b="1" i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b="1" dirty="0"/>
              <a:t>5 έτη</a:t>
            </a:r>
            <a:r>
              <a:rPr lang="el-GR" sz="2400" dirty="0"/>
              <a:t> </a:t>
            </a:r>
            <a:r>
              <a:rPr lang="el-GR" sz="2400" b="1" dirty="0"/>
              <a:t>κολική </a:t>
            </a:r>
            <a:r>
              <a:rPr lang="en-US" sz="2400" b="1" dirty="0"/>
              <a:t>J</a:t>
            </a:r>
            <a:r>
              <a:rPr lang="el-GR" sz="2400" b="1" dirty="0"/>
              <a:t> νεοληκύθος - κολοορθική αναστόμωση</a:t>
            </a:r>
            <a:endParaRPr lang="en-US" sz="24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    </a:t>
            </a:r>
            <a:r>
              <a:rPr lang="el-GR" sz="2400" dirty="0"/>
              <a:t> - αυξημένη χωρητικότητα του ορθού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400" dirty="0"/>
              <a:t>     - καλύτερα λειτουργικά αποτελέσματα σε σχέση με την ευθεία κολοορθική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400" dirty="0"/>
              <a:t>       αναστόμωση όταν αναστόμωση  &lt; 4εκ από τον δακτύλιο</a:t>
            </a:r>
            <a:r>
              <a:rPr lang="el-GR" sz="2000" dirty="0"/>
              <a:t> </a:t>
            </a:r>
            <a:r>
              <a:rPr lang="en-US" sz="2000" dirty="0"/>
              <a:t>  </a:t>
            </a:r>
            <a:r>
              <a:rPr lang="el-GR" sz="2000" dirty="0"/>
              <a:t>                                                      </a:t>
            </a:r>
            <a:r>
              <a:rPr lang="en-US" sz="2000" dirty="0"/>
              <a:t> </a:t>
            </a:r>
            <a:endParaRPr lang="el-GR" sz="2000" b="1" i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000" b="1" i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/>
              <a:t>αποτελέσματα ιδιαίτερα καλά στους </a:t>
            </a:r>
            <a:r>
              <a:rPr lang="el-GR" sz="2400" b="1" dirty="0"/>
              <a:t>ηλικιωμένους </a:t>
            </a:r>
            <a:r>
              <a:rPr lang="el-GR" sz="2400" dirty="0"/>
              <a:t>ασθενείς και ως προς την εγκράτεια στα </a:t>
            </a:r>
            <a:r>
              <a:rPr lang="el-GR" sz="2400" b="1" dirty="0"/>
              <a:t>3 έτη</a:t>
            </a:r>
            <a:r>
              <a:rPr lang="el-GR" sz="2400" dirty="0"/>
              <a:t> μετά την επέμβαση</a:t>
            </a:r>
            <a:r>
              <a:rPr lang="en-US" sz="2000" dirty="0"/>
              <a:t> </a:t>
            </a:r>
            <a:r>
              <a:rPr lang="el-GR" sz="2000" dirty="0"/>
              <a:t>                                                                 </a:t>
            </a:r>
            <a:r>
              <a:rPr lang="en-US" sz="2000" b="1" i="1" dirty="0" err="1">
                <a:solidFill>
                  <a:srgbClr val="0070C0"/>
                </a:solidFill>
              </a:rPr>
              <a:t>Hida</a:t>
            </a:r>
            <a:r>
              <a:rPr lang="en-US" sz="2000" b="1" i="1" dirty="0">
                <a:solidFill>
                  <a:srgbClr val="0070C0"/>
                </a:solidFill>
              </a:rPr>
              <a:t> 2004</a:t>
            </a:r>
            <a:r>
              <a:rPr lang="el-GR" sz="2000" b="1" i="1" dirty="0">
                <a:solidFill>
                  <a:srgbClr val="0070C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000" b="1" i="1" dirty="0"/>
          </a:p>
          <a:p>
            <a:pPr eaLnBrk="1" hangingPunct="1">
              <a:lnSpc>
                <a:spcPct val="80000"/>
              </a:lnSpc>
              <a:defRPr/>
            </a:pPr>
            <a:endParaRPr lang="el-GR" sz="1800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l-GR" b="1" dirty="0">
                <a:solidFill>
                  <a:schemeClr val="bg1"/>
                </a:solidFill>
                <a:latin typeface="Calibri Light" panose="020F0302020204030204" pitchFamily="34" charset="0"/>
              </a:rPr>
              <a:t>Νεολήκυθος τύπου </a:t>
            </a:r>
            <a:r>
              <a:rPr lang="en-US" b="1" dirty="0">
                <a:solidFill>
                  <a:schemeClr val="bg1"/>
                </a:solidFill>
                <a:latin typeface="Calibri Light" panose="020F0302020204030204" pitchFamily="34" charset="0"/>
              </a:rPr>
              <a:t>J</a:t>
            </a:r>
            <a:endParaRPr lang="el-GR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C43A2B0-EBC8-40F3-826D-271950796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348528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275" y="1268414"/>
            <a:ext cx="11165983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400" b="1" dirty="0">
              <a:solidFill>
                <a:srgbClr val="66FF33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l-GR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/>
              <a:t>αυξάνει σημαντικά τις νυκτερινές κενώσεις και τη διάρροια και στους ασθενείς  με κολική </a:t>
            </a:r>
            <a:r>
              <a:rPr lang="en-US" sz="2400" dirty="0"/>
              <a:t>J</a:t>
            </a:r>
            <a:r>
              <a:rPr lang="el-GR" sz="2400" dirty="0"/>
              <a:t>-νεολήκυθο και κολοπρωκτική αναστόμωση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/>
              <a:t>δεν έχει επίδραση σε άλλες παραμέτρους όπως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400" dirty="0"/>
              <a:t>     - ικανότητα για αναβολή της κένωσης περισσότερο από 15 λεπτά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400" dirty="0"/>
              <a:t>     - βαθμός ακράτειας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400" dirty="0"/>
              <a:t>     - ικανότητα κένωσης εντός 30 λεπτών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400" dirty="0"/>
              <a:t>     - χρήση φαρμάκων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l-GR" sz="2400" dirty="0"/>
              <a:t>     - περιορισμός της διατροφής</a:t>
            </a:r>
          </a:p>
          <a:p>
            <a:pPr>
              <a:lnSpc>
                <a:spcPct val="80000"/>
              </a:lnSpc>
              <a:buNone/>
              <a:defRPr/>
            </a:pPr>
            <a:endParaRPr lang="el-GR" sz="2000" b="1" i="1" dirty="0">
              <a:solidFill>
                <a:srgbClr val="FF0000"/>
              </a:solidFill>
            </a:endParaRPr>
          </a:p>
          <a:p>
            <a:pPr algn="r">
              <a:lnSpc>
                <a:spcPct val="80000"/>
              </a:lnSpc>
              <a:buNone/>
              <a:defRPr/>
            </a:pPr>
            <a:r>
              <a:rPr lang="en-US" sz="2000" b="1" i="1" dirty="0" err="1">
                <a:solidFill>
                  <a:srgbClr val="FF0000"/>
                </a:solidFill>
              </a:rPr>
              <a:t>Dehni</a:t>
            </a:r>
            <a:r>
              <a:rPr lang="en-US" sz="2000" b="1" i="1" dirty="0">
                <a:solidFill>
                  <a:srgbClr val="FF0000"/>
                </a:solidFill>
              </a:rPr>
              <a:t> 2002</a:t>
            </a:r>
            <a:endParaRPr lang="el-GR" sz="2000" b="1" i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000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7812"/>
            <a:ext cx="8229600" cy="119037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b="1" dirty="0">
                <a:solidFill>
                  <a:schemeClr val="bg1"/>
                </a:solidFill>
                <a:latin typeface="Calibri Light" panose="020F0302020204030204" pitchFamily="34" charset="0"/>
              </a:rPr>
              <a:t>Νεολήκυθος τύπου </a:t>
            </a:r>
            <a:r>
              <a:rPr lang="en-US" b="1" dirty="0">
                <a:solidFill>
                  <a:schemeClr val="bg1"/>
                </a:solidFill>
                <a:latin typeface="Calibri Light" panose="020F0302020204030204" pitchFamily="34" charset="0"/>
              </a:rPr>
              <a:t>J</a:t>
            </a:r>
            <a:r>
              <a:rPr lang="el-GR" b="1" dirty="0">
                <a:solidFill>
                  <a:schemeClr val="bg1"/>
                </a:solidFill>
                <a:latin typeface="Calibri Light" panose="020F0302020204030204" pitchFamily="34" charset="0"/>
              </a:rPr>
              <a:t/>
            </a:r>
            <a:br>
              <a:rPr lang="el-GR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el-GR" b="1" dirty="0">
                <a:solidFill>
                  <a:schemeClr val="bg1"/>
                </a:solidFill>
                <a:latin typeface="Calibri Light" panose="020F0302020204030204" pitchFamily="34" charset="0"/>
              </a:rPr>
              <a:t>προεγχειρητική ακτινοθεραπεία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785FC36-8280-4EF5-ADD6-6B9875658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206091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Τίτλος"/>
          <p:cNvSpPr>
            <a:spLocks noGrp="1"/>
          </p:cNvSpPr>
          <p:nvPr>
            <p:ph type="title"/>
          </p:nvPr>
        </p:nvSpPr>
        <p:spPr>
          <a:xfrm>
            <a:off x="1648496" y="244699"/>
            <a:ext cx="9028090" cy="1400309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el-GR" sz="2000" u="sng" dirty="0">
                <a:hlinkClick r:id="rId2" tooltip="Diseases of the colon and rectum."/>
              </a:rPr>
              <a:t>Dis Colon Rectum.</a:t>
            </a:r>
            <a:r>
              <a:rPr lang="en-US" altLang="el-GR" sz="2000" dirty="0"/>
              <a:t> 2009 Dec;52(12):2004-14</a:t>
            </a:r>
            <a:br>
              <a:rPr lang="en-US" altLang="el-GR" sz="2000" dirty="0"/>
            </a:br>
            <a:r>
              <a:rPr lang="en-US" altLang="el-GR" sz="2000" b="1" dirty="0"/>
              <a:t>Preoperative radiotherapy is associated with worse functional results after </a:t>
            </a:r>
            <a:r>
              <a:rPr lang="en-US" altLang="el-GR" sz="2000" b="1" dirty="0" err="1"/>
              <a:t>coloanal</a:t>
            </a:r>
            <a:r>
              <a:rPr lang="en-US" altLang="el-GR" sz="2000" b="1" dirty="0"/>
              <a:t> anastomosis for rectal cancer.</a:t>
            </a:r>
            <a:br>
              <a:rPr lang="en-US" altLang="el-GR" sz="2000" b="1" dirty="0"/>
            </a:br>
            <a:r>
              <a:rPr lang="en-US" altLang="el-GR" sz="2000" u="sng" dirty="0" err="1">
                <a:hlinkClick r:id="rId3"/>
              </a:rPr>
              <a:t>Parc</a:t>
            </a:r>
            <a:r>
              <a:rPr lang="en-US" altLang="el-GR" sz="2000" u="sng" dirty="0">
                <a:hlinkClick r:id="rId3"/>
              </a:rPr>
              <a:t> Y</a:t>
            </a:r>
            <a:r>
              <a:rPr lang="en-US" altLang="el-GR" sz="2000" baseline="30000" dirty="0"/>
              <a:t>1</a:t>
            </a:r>
            <a:r>
              <a:rPr lang="en-US" altLang="el-GR" sz="2000" dirty="0"/>
              <a:t>, </a:t>
            </a:r>
            <a:r>
              <a:rPr lang="en-US" altLang="el-GR" sz="2000" u="sng" dirty="0" err="1">
                <a:hlinkClick r:id="rId4"/>
              </a:rPr>
              <a:t>Zutshi</a:t>
            </a:r>
            <a:r>
              <a:rPr lang="en-US" altLang="el-GR" sz="2000" u="sng" dirty="0">
                <a:hlinkClick r:id="rId4"/>
              </a:rPr>
              <a:t> M</a:t>
            </a:r>
            <a:r>
              <a:rPr lang="en-US" altLang="el-GR" sz="2000" dirty="0"/>
              <a:t>, </a:t>
            </a:r>
            <a:r>
              <a:rPr lang="en-US" altLang="el-GR" sz="2000" u="sng" dirty="0" err="1">
                <a:hlinkClick r:id="rId5"/>
              </a:rPr>
              <a:t>Zalinski</a:t>
            </a:r>
            <a:r>
              <a:rPr lang="en-US" altLang="el-GR" sz="2000" u="sng" dirty="0">
                <a:hlinkClick r:id="rId5"/>
              </a:rPr>
              <a:t> S</a:t>
            </a:r>
            <a:r>
              <a:rPr lang="en-US" altLang="el-GR" sz="2000" dirty="0"/>
              <a:t>, </a:t>
            </a:r>
            <a:r>
              <a:rPr lang="en-US" altLang="el-GR" sz="2000" u="sng" dirty="0" err="1">
                <a:hlinkClick r:id="rId6"/>
              </a:rPr>
              <a:t>Ruppert</a:t>
            </a:r>
            <a:r>
              <a:rPr lang="en-US" altLang="el-GR" sz="2000" u="sng" dirty="0">
                <a:hlinkClick r:id="rId6"/>
              </a:rPr>
              <a:t> R</a:t>
            </a:r>
            <a:r>
              <a:rPr lang="en-US" altLang="el-GR" sz="2000" dirty="0"/>
              <a:t>, </a:t>
            </a:r>
            <a:r>
              <a:rPr lang="en-US" altLang="el-GR" sz="2000" u="sng" dirty="0" err="1">
                <a:hlinkClick r:id="rId7"/>
              </a:rPr>
              <a:t>Fürst</a:t>
            </a:r>
            <a:r>
              <a:rPr lang="en-US" altLang="el-GR" sz="2000" u="sng" dirty="0">
                <a:hlinkClick r:id="rId7"/>
              </a:rPr>
              <a:t> A</a:t>
            </a:r>
            <a:r>
              <a:rPr lang="en-US" altLang="el-GR" sz="2000" dirty="0"/>
              <a:t>, </a:t>
            </a:r>
            <a:r>
              <a:rPr lang="en-US" altLang="el-GR" sz="2000" u="sng" dirty="0">
                <a:hlinkClick r:id="rId8"/>
              </a:rPr>
              <a:t>Fazio VW</a:t>
            </a:r>
            <a:r>
              <a:rPr lang="en-US" altLang="el-GR" sz="2000" dirty="0"/>
              <a:t>.</a:t>
            </a:r>
            <a:br>
              <a:rPr lang="en-US" altLang="el-GR" sz="2000" dirty="0"/>
            </a:br>
            <a:endParaRPr lang="el-GR" altLang="el-GR" sz="2000" dirty="0"/>
          </a:p>
        </p:txBody>
      </p:sp>
      <p:sp>
        <p:nvSpPr>
          <p:cNvPr id="19459" name="2 - Θέση περιεχομένου"/>
          <p:cNvSpPr>
            <a:spLocks noGrp="1"/>
          </p:cNvSpPr>
          <p:nvPr>
            <p:ph idx="1"/>
          </p:nvPr>
        </p:nvSpPr>
        <p:spPr>
          <a:xfrm>
            <a:off x="1992313" y="2205038"/>
            <a:ext cx="8229600" cy="452596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l-GR" altLang="el-GR" sz="2400" dirty="0"/>
              <a:t>Καμία διαφορά στη μετεγχειρητική νοσηρότητα </a:t>
            </a:r>
          </a:p>
          <a:p>
            <a:pPr>
              <a:buFont typeface="Arial" panose="020B0604020202020204" pitchFamily="34" charset="0"/>
              <a:buNone/>
            </a:pPr>
            <a:r>
              <a:rPr lang="el-GR" altLang="el-GR" sz="2400" dirty="0"/>
              <a:t>2 έτη μεγαλύτερα προβλήματα στην εντερική λειτουργία </a:t>
            </a:r>
          </a:p>
          <a:p>
            <a:r>
              <a:rPr lang="el-GR" altLang="el-GR" sz="2400" dirty="0"/>
              <a:t>Μέσο αριθμό κενώσεων </a:t>
            </a:r>
          </a:p>
          <a:p>
            <a:r>
              <a:rPr lang="el-GR" altLang="el-GR" sz="2400" dirty="0"/>
              <a:t>Χρήση αντιδιαρροικών </a:t>
            </a:r>
          </a:p>
          <a:p>
            <a:r>
              <a:rPr lang="el-GR" altLang="el-GR" sz="2400" dirty="0"/>
              <a:t>Κατεπείγουσα ανάγκη αφόδευσης </a:t>
            </a:r>
          </a:p>
          <a:p>
            <a:r>
              <a:rPr lang="el-GR" altLang="el-GR" sz="2400" dirty="0"/>
              <a:t>Χειρότερη σεξουαλική λειτουργία ανδρών</a:t>
            </a:r>
            <a:endParaRPr lang="en-US" altLang="el-GR" sz="2400" dirty="0"/>
          </a:p>
          <a:p>
            <a:endParaRPr lang="el-GR" altLang="el-G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8DE3FC44-27F0-4919-BAE2-A36243C31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3756517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   M</a:t>
            </a:r>
            <a:r>
              <a:rPr lang="el-GR" sz="2400" dirty="0"/>
              <a:t>ετανάλυση 8 τυχαιοποιημένων προοπτικών μελετών</a:t>
            </a:r>
            <a:endParaRPr lang="en-US" sz="24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400" b="1" dirty="0"/>
              <a:t>κολική νεολήκυθος </a:t>
            </a:r>
            <a:r>
              <a:rPr lang="en-US" sz="2400" b="1" dirty="0"/>
              <a:t> </a:t>
            </a:r>
            <a:r>
              <a:rPr lang="el-GR" sz="2400" b="1" dirty="0"/>
              <a:t>έναντι ευθείας κολοπρωκτικής αναστόμωσης </a:t>
            </a:r>
            <a:endParaRPr lang="en-US" sz="2400" b="1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400" dirty="0"/>
              <a:t>μετά από 1 έτος  όχι σημαντικές διαφορές </a:t>
            </a:r>
          </a:p>
          <a:p>
            <a:pPr eaLnBrk="1" hangingPunct="1">
              <a:defRPr/>
            </a:pPr>
            <a:r>
              <a:rPr lang="el-GR" sz="2400" dirty="0"/>
              <a:t>ως προς τον αριθμό κενώσεων</a:t>
            </a:r>
          </a:p>
          <a:p>
            <a:pPr eaLnBrk="1" hangingPunct="1">
              <a:defRPr/>
            </a:pPr>
            <a:r>
              <a:rPr lang="el-GR" sz="2400" dirty="0"/>
              <a:t>την έπειξη για αφόδευση </a:t>
            </a:r>
          </a:p>
          <a:p>
            <a:pPr eaLnBrk="1" hangingPunct="1">
              <a:defRPr/>
            </a:pPr>
            <a:r>
              <a:rPr lang="el-GR" sz="2400" dirty="0"/>
              <a:t>τη χρήση φαρμάκων</a:t>
            </a:r>
          </a:p>
          <a:p>
            <a:pPr eaLnBrk="1" hangingPunct="1">
              <a:defRPr/>
            </a:pPr>
            <a:r>
              <a:rPr lang="el-GR" sz="2400" dirty="0"/>
              <a:t>διαφορά μόνο στην ευενδοτότητα του ορθού</a:t>
            </a:r>
            <a:r>
              <a:rPr lang="el-GR" dirty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400" dirty="0"/>
              <a:t>   υπέρ της νεολυκήθου</a:t>
            </a:r>
            <a:r>
              <a:rPr lang="en-US" sz="2400" dirty="0"/>
              <a:t>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en-US" sz="2000" b="1" i="1" dirty="0" err="1">
                <a:solidFill>
                  <a:srgbClr val="002060"/>
                </a:solidFill>
              </a:rPr>
              <a:t>Peng</a:t>
            </a:r>
            <a:r>
              <a:rPr lang="en-US" sz="2000" b="1" i="1" dirty="0">
                <a:solidFill>
                  <a:srgbClr val="002060"/>
                </a:solidFill>
              </a:rPr>
              <a:t> 2002</a:t>
            </a:r>
            <a:endParaRPr lang="el-GR" sz="2000" b="1" i="1" dirty="0">
              <a:solidFill>
                <a:srgbClr val="002060"/>
              </a:solidFill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3600" b="1" dirty="0">
                <a:solidFill>
                  <a:schemeClr val="bg1"/>
                </a:solidFill>
                <a:latin typeface="Calibri Light" panose="020F0302020204030204" pitchFamily="34" charset="0"/>
              </a:rPr>
              <a:t>Νεολήκυθος τύπου </a:t>
            </a:r>
            <a:r>
              <a:rPr lang="en-US" sz="3600" b="1" dirty="0">
                <a:solidFill>
                  <a:schemeClr val="bg1"/>
                </a:solidFill>
                <a:latin typeface="Calibri Light" panose="020F0302020204030204" pitchFamily="34" charset="0"/>
              </a:rPr>
              <a:t>J</a:t>
            </a:r>
            <a:endParaRPr lang="el-GR" sz="3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DFA0C3D6-B833-43D5-9F30-EB17ECD8C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350618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25538"/>
            <a:ext cx="8229600" cy="5732462"/>
          </a:xfrm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80000"/>
              </a:lnSpc>
              <a:buNone/>
              <a:defRPr/>
            </a:pPr>
            <a:r>
              <a:rPr lang="en-US" sz="2400" dirty="0"/>
              <a:t>Cleveland Clinic</a:t>
            </a:r>
            <a:r>
              <a:rPr lang="el-GR" sz="2400" dirty="0"/>
              <a:t> 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el-GR" sz="2400" b="1" dirty="0"/>
              <a:t>αίτια για τα οποία δεν μπορεί να κατασκευασθεί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el-GR" sz="2400" b="1" dirty="0"/>
              <a:t>η νεολήκυθος σε 30% των ασθενών:</a:t>
            </a:r>
            <a:endParaRPr lang="en-US" sz="2400" b="1" dirty="0"/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el-GR" sz="2400" b="1" dirty="0"/>
              <a:t>τεχνικά</a:t>
            </a:r>
            <a:r>
              <a:rPr lang="el-GR" sz="2400" dirty="0"/>
              <a:t> </a:t>
            </a:r>
            <a:r>
              <a:rPr lang="en-US" sz="2400" dirty="0"/>
              <a:t>                                      </a:t>
            </a:r>
            <a:r>
              <a:rPr lang="el-GR" sz="2400" dirty="0"/>
              <a:t>     </a:t>
            </a:r>
            <a:r>
              <a:rPr lang="en-US" sz="2400" dirty="0"/>
              <a:t>  </a:t>
            </a:r>
            <a:r>
              <a:rPr lang="el-GR" sz="2400" b="1" dirty="0"/>
              <a:t>μη τεχνικά</a:t>
            </a:r>
            <a:r>
              <a:rPr lang="el-GR" sz="1800" dirty="0"/>
              <a:t>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l-GR" sz="2400" dirty="0"/>
              <a:t>στενή πύελος</a:t>
            </a:r>
            <a:r>
              <a:rPr lang="en-US" sz="2400" dirty="0"/>
              <a:t>                      </a:t>
            </a:r>
            <a:r>
              <a:rPr lang="el-GR" sz="2400" dirty="0"/>
              <a:t>   </a:t>
            </a:r>
            <a:r>
              <a:rPr lang="en-US" sz="2400" dirty="0"/>
              <a:t>   </a:t>
            </a:r>
            <a:r>
              <a:rPr lang="el-GR" sz="2000" b="1" dirty="0"/>
              <a:t>7</a:t>
            </a:r>
            <a:r>
              <a:rPr lang="en-US" sz="2000" b="1" dirty="0"/>
              <a:t>.</a:t>
            </a:r>
            <a:r>
              <a:rPr lang="en-US" sz="2400" dirty="0"/>
              <a:t> </a:t>
            </a:r>
            <a:r>
              <a:rPr lang="el-GR" sz="2400" dirty="0"/>
              <a:t>σύνθετη χειρουργική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l-GR" sz="2400" dirty="0"/>
              <a:t>ογκώδεις σφιγκτήρες               </a:t>
            </a:r>
            <a:r>
              <a:rPr lang="el-GR" sz="2000" b="1" dirty="0"/>
              <a:t>8.</a:t>
            </a:r>
            <a:r>
              <a:rPr lang="el-GR" sz="2400" dirty="0"/>
              <a:t> μεταστάσεις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l-GR" sz="2400" dirty="0"/>
              <a:t>ανάγκη βλεννογονεκτομής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l-GR" sz="2400" dirty="0"/>
              <a:t>εκκολπωματίτις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l-GR" sz="2400" dirty="0"/>
              <a:t>ανεπαρκές μήκος εντέρου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l-GR" sz="2400" dirty="0"/>
              <a:t>κύηση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l-GR" sz="2400" dirty="0"/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el-GR" sz="2400" dirty="0"/>
              <a:t>Αδυναμία κατασκευής ελαττώθηκε σημαντικά (5,3%) όταν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el-GR" sz="2400" dirty="0"/>
              <a:t>ξεκίνησε να εφαρμόζεται η </a:t>
            </a:r>
            <a:r>
              <a:rPr lang="el-GR" sz="2400" b="1" dirty="0"/>
              <a:t>κολοπλαστική</a:t>
            </a:r>
            <a:r>
              <a:rPr lang="el-GR" sz="1000" b="1" dirty="0"/>
              <a:t> </a:t>
            </a:r>
            <a:r>
              <a:rPr lang="en-US" sz="1000" b="1" dirty="0"/>
              <a:t> </a:t>
            </a:r>
            <a:r>
              <a:rPr lang="en-US" sz="1000" dirty="0"/>
              <a:t>                </a:t>
            </a:r>
            <a:endParaRPr lang="el-GR" sz="1000" dirty="0"/>
          </a:p>
          <a:p>
            <a:pPr marL="533400" indent="-533400" algn="r">
              <a:lnSpc>
                <a:spcPct val="80000"/>
              </a:lnSpc>
              <a:buNone/>
              <a:defRPr/>
            </a:pPr>
            <a:r>
              <a:rPr lang="en-US" sz="1000" dirty="0"/>
              <a:t>                    </a:t>
            </a:r>
            <a:r>
              <a:rPr lang="en-US" sz="2000" b="1" i="1" dirty="0">
                <a:solidFill>
                  <a:srgbClr val="0070C0"/>
                </a:solidFill>
              </a:rPr>
              <a:t>Harris 2005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endParaRPr lang="el-GR" sz="1200" dirty="0">
              <a:solidFill>
                <a:srgbClr val="0070C0"/>
              </a:solidFill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70326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3600" b="1" dirty="0">
                <a:solidFill>
                  <a:schemeClr val="bg1"/>
                </a:solidFill>
                <a:latin typeface="Calibri Light" panose="020F0302020204030204" pitchFamily="34" charset="0"/>
              </a:rPr>
              <a:t>Νεολήκυθος τύπου </a:t>
            </a:r>
            <a:r>
              <a:rPr lang="en-US" sz="3600" b="1" dirty="0">
                <a:solidFill>
                  <a:schemeClr val="bg1"/>
                </a:solidFill>
                <a:latin typeface="Calibri Light" panose="020F0302020204030204" pitchFamily="34" charset="0"/>
              </a:rPr>
              <a:t>J</a:t>
            </a:r>
            <a:endParaRPr lang="el-GR" sz="3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787435B8-BBB7-4F92-A84E-396DD486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248406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090" y="1901355"/>
            <a:ext cx="10515600" cy="4351338"/>
          </a:xfrm>
        </p:spPr>
        <p:txBody>
          <a:bodyPr/>
          <a:lstStyle/>
          <a:p>
            <a:r>
              <a:rPr lang="el-GR" dirty="0"/>
              <a:t>Ελάττωση Συνδρόμου Χαμηλής Πρόσθιας Εκτομής Ορθού</a:t>
            </a:r>
          </a:p>
          <a:p>
            <a:pPr marL="0" indent="0">
              <a:buNone/>
            </a:pPr>
            <a:r>
              <a:rPr lang="el-GR" dirty="0"/>
              <a:t>   Καλή Ποιότητα  Ζωής </a:t>
            </a:r>
          </a:p>
          <a:p>
            <a:r>
              <a:rPr lang="el-GR" dirty="0"/>
              <a:t>Αποφυγή Διαφυγής Αναστόμωσης - Ελάττωση συνεπειών  </a:t>
            </a:r>
          </a:p>
          <a:p>
            <a:r>
              <a:rPr lang="el-GR" dirty="0"/>
              <a:t>Διατήρηση Ογκολογικού αποτελέσματος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4AE79E-11AD-4636-9765-98701FCA3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39644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510" y="1197556"/>
            <a:ext cx="3209355" cy="2183484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400" dirty="0"/>
              <a:t>πολύ στενή πύελος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/>
              <a:t>ογκωδείς σφιγκτήρες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/>
              <a:t>βλεννογονεκτομή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/>
              <a:t>εκκολπωμάτωση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/>
              <a:t>ανεπαρκές μήκος εντέρου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/>
              <a:t>Εγκυμοσύνη</a:t>
            </a:r>
          </a:p>
        </p:txBody>
      </p:sp>
      <p:pic>
        <p:nvPicPr>
          <p:cNvPr id="16387" name="Picture 4" descr="σάρωση0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124" y="3512888"/>
            <a:ext cx="4514101" cy="319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σάρωση00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4449" y="3773510"/>
            <a:ext cx="3336865" cy="251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σάρωση00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5249" y="3773511"/>
            <a:ext cx="2935561" cy="246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0" y="4724401"/>
            <a:ext cx="1114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8</a:t>
            </a:r>
            <a:r>
              <a:rPr lang="en-US" b="1" dirty="0">
                <a:solidFill>
                  <a:srgbClr val="FF0000"/>
                </a:solidFill>
              </a:rPr>
              <a:t>cm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9480550" y="1989138"/>
            <a:ext cx="7191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3067480" y="5507145"/>
            <a:ext cx="59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2cm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6393" name="AutoShape 10"/>
          <p:cNvSpPr>
            <a:spLocks/>
          </p:cNvSpPr>
          <p:nvPr/>
        </p:nvSpPr>
        <p:spPr bwMode="auto">
          <a:xfrm flipH="1">
            <a:off x="775869" y="4221163"/>
            <a:ext cx="151410" cy="1110691"/>
          </a:xfrm>
          <a:prstGeom prst="rightBrace">
            <a:avLst>
              <a:gd name="adj1" fmla="val 37454"/>
              <a:gd name="adj2" fmla="val 62634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6394" name="AutoShape 11"/>
          <p:cNvSpPr>
            <a:spLocks/>
          </p:cNvSpPr>
          <p:nvPr/>
        </p:nvSpPr>
        <p:spPr bwMode="auto">
          <a:xfrm>
            <a:off x="2949262" y="5331854"/>
            <a:ext cx="118218" cy="542004"/>
          </a:xfrm>
          <a:prstGeom prst="rightBrace">
            <a:avLst>
              <a:gd name="adj1" fmla="val 42037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2226184" y="2936809"/>
            <a:ext cx="251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0070C0"/>
                </a:solidFill>
              </a:rPr>
              <a:t>Fazio 2000</a:t>
            </a:r>
            <a:endParaRPr lang="el-GR" b="1" i="1" dirty="0">
              <a:solidFill>
                <a:srgbClr val="0070C0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435539" y="2006042"/>
            <a:ext cx="53637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l-GR" sz="2400" dirty="0"/>
              <a:t>- τομή 8εκ κατά μήκος μεταξύ   ταινιών     </a:t>
            </a:r>
          </a:p>
          <a:p>
            <a:pPr>
              <a:defRPr/>
            </a:pPr>
            <a:r>
              <a:rPr lang="el-GR" sz="2400" dirty="0"/>
              <a:t>  2εκ κεντρικά από στεφάνη κεφαλής</a:t>
            </a:r>
          </a:p>
          <a:p>
            <a:pPr>
              <a:defRPr/>
            </a:pPr>
            <a:r>
              <a:rPr lang="el-GR" sz="2400" dirty="0"/>
              <a:t>- συρράπτεται σε δύο στρώματα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93803" y="3214243"/>
            <a:ext cx="18861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i="1" dirty="0">
                <a:solidFill>
                  <a:srgbClr val="0070C0"/>
                </a:solidFill>
              </a:rPr>
              <a:t>Z</a:t>
            </a:r>
            <a:r>
              <a:rPr lang="el-GR" sz="2000" b="1" i="1" dirty="0">
                <a:solidFill>
                  <a:srgbClr val="0070C0"/>
                </a:solidFill>
              </a:rPr>
              <a:t>’</a:t>
            </a:r>
            <a:r>
              <a:rPr lang="en-US" sz="2000" b="1" i="1" dirty="0" err="1">
                <a:solidFill>
                  <a:srgbClr val="0070C0"/>
                </a:solidFill>
              </a:rPr>
              <a:t>graggen</a:t>
            </a:r>
            <a:r>
              <a:rPr lang="el-GR" sz="2000" b="1" i="1" dirty="0">
                <a:solidFill>
                  <a:srgbClr val="0070C0"/>
                </a:solidFill>
              </a:rPr>
              <a:t> 2001</a:t>
            </a:r>
            <a:r>
              <a:rPr lang="en-US" sz="2000" b="1" i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1881188" y="214313"/>
            <a:ext cx="8229600" cy="80575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4000" b="1" kern="0" dirty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rPr>
              <a:t>Κολοπλαστική</a:t>
            </a:r>
            <a:endParaRPr lang="el-GR" sz="4000" kern="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FD7BDABD-7319-429C-A858-1598355D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3007569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9251" y="2021983"/>
            <a:ext cx="10200067" cy="410894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400" dirty="0"/>
              <a:t>Τα άμεσα αποτελέσματα ήταν συγκρίσιμα με αυτά της </a:t>
            </a:r>
            <a:r>
              <a:rPr lang="en-US" sz="2400" dirty="0"/>
              <a:t>J</a:t>
            </a:r>
            <a:r>
              <a:rPr lang="el-GR" sz="2400" dirty="0"/>
              <a:t>-νεοληκύθου   </a:t>
            </a:r>
            <a:r>
              <a:rPr lang="en-US" sz="2400" dirty="0"/>
              <a:t>                                           </a:t>
            </a:r>
            <a:endParaRPr lang="el-GR" sz="2400" dirty="0"/>
          </a:p>
          <a:p>
            <a:pPr marL="0" indent="0" algn="r" eaLnBrk="1" hangingPunct="1">
              <a:lnSpc>
                <a:spcPct val="90000"/>
              </a:lnSpc>
              <a:buNone/>
              <a:defRPr/>
            </a:pPr>
            <a:r>
              <a:rPr lang="en-US" sz="2000" b="1" i="1" dirty="0">
                <a:solidFill>
                  <a:srgbClr val="0070C0"/>
                </a:solidFill>
              </a:rPr>
              <a:t>Z</a:t>
            </a:r>
            <a:r>
              <a:rPr lang="el-GR" sz="2000" b="1" i="1" dirty="0">
                <a:solidFill>
                  <a:srgbClr val="0070C0"/>
                </a:solidFill>
              </a:rPr>
              <a:t>’</a:t>
            </a:r>
            <a:r>
              <a:rPr lang="en-US" sz="2000" b="1" i="1" dirty="0" err="1">
                <a:solidFill>
                  <a:srgbClr val="0070C0"/>
                </a:solidFill>
              </a:rPr>
              <a:t>graggen</a:t>
            </a:r>
            <a:r>
              <a:rPr lang="el-GR" sz="2000" b="1" i="1" dirty="0">
                <a:solidFill>
                  <a:srgbClr val="0070C0"/>
                </a:solidFill>
              </a:rPr>
              <a:t> 2001</a:t>
            </a:r>
            <a:endParaRPr lang="en-US" sz="2000" b="1" i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/>
              <a:t> - δεν είναι δυνατή η κατασκευή της </a:t>
            </a:r>
            <a:r>
              <a:rPr lang="en-US" sz="2400" dirty="0"/>
              <a:t>J</a:t>
            </a:r>
            <a:r>
              <a:rPr lang="el-GR" sz="2400" dirty="0"/>
              <a:t>-νεοληκύθου σε 20%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400" dirty="0"/>
              <a:t>    - 6 μήνες δεν υπάρχει διαφορά στη συχνότητα κενώσεων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400" dirty="0"/>
              <a:t>    - δεν υπάρχει διαφορά στις πιέσεις ηρεμίας και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400" dirty="0"/>
              <a:t>      συγκράτησης αλλά και στον όγκο του νέο-ορθού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400" dirty="0"/>
              <a:t>    - πιο απλή στη κατασκευή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400" dirty="0"/>
              <a:t>    -  εφαρμόζεται καλύτερα σε ιδιαίτερα στενή πύελο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400" dirty="0"/>
              <a:t>    - κενώνεται καλύτερα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                                   </a:t>
            </a:r>
            <a:r>
              <a:rPr lang="en-US" sz="2000" b="1" i="1" dirty="0" err="1">
                <a:solidFill>
                  <a:srgbClr val="0070C0"/>
                </a:solidFill>
              </a:rPr>
              <a:t>Furst</a:t>
            </a:r>
            <a:r>
              <a:rPr lang="en-US" sz="2000" b="1" i="1" dirty="0">
                <a:solidFill>
                  <a:srgbClr val="0070C0"/>
                </a:solidFill>
              </a:rPr>
              <a:t> 2003, Pimentel 2003, </a:t>
            </a:r>
            <a:r>
              <a:rPr lang="en-US" sz="2000" b="1" i="1" dirty="0" err="1">
                <a:solidFill>
                  <a:srgbClr val="0070C0"/>
                </a:solidFill>
              </a:rPr>
              <a:t>Mantyh</a:t>
            </a:r>
            <a:r>
              <a:rPr lang="en-US" sz="2000" b="1" i="1" dirty="0">
                <a:solidFill>
                  <a:srgbClr val="0070C0"/>
                </a:solidFill>
              </a:rPr>
              <a:t> 2001</a:t>
            </a:r>
            <a:endParaRPr lang="el-GR" sz="2000" b="1" i="1" dirty="0">
              <a:solidFill>
                <a:srgbClr val="0070C0"/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15458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Κολοπλαστική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24CCE102-80E5-419E-9285-7726081AA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249094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8"/>
          <p:cNvSpPr>
            <a:spLocks noGrp="1" noChangeArrowheads="1"/>
          </p:cNvSpPr>
          <p:nvPr>
            <p:ph type="title"/>
          </p:nvPr>
        </p:nvSpPr>
        <p:spPr>
          <a:xfrm>
            <a:off x="6799532" y="1516771"/>
            <a:ext cx="4391025" cy="11525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hlink"/>
                </a:solidFill>
                <a:latin typeface="Comic Sans MS" pitchFamily="66" charset="0"/>
              </a:rPr>
              <a:t>vs</a:t>
            </a:r>
            <a:endParaRPr lang="el-GR" sz="2400" b="1" dirty="0">
              <a:solidFill>
                <a:schemeClr val="hlink"/>
              </a:solidFill>
              <a:latin typeface="Comic Sans MS" pitchFamily="66" charset="0"/>
            </a:endParaRPr>
          </a:p>
        </p:txBody>
      </p:sp>
      <p:pic>
        <p:nvPicPr>
          <p:cNvPr id="21508" name="Picture 4" descr="colorectal side-end 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43234" y="981075"/>
            <a:ext cx="2833351" cy="3160719"/>
          </a:xfrm>
          <a:noFill/>
        </p:spPr>
      </p:pic>
      <p:pic>
        <p:nvPicPr>
          <p:cNvPr id="14340" name="Picture 7" descr="colorectal pou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31697" y="1039565"/>
            <a:ext cx="2172254" cy="2540762"/>
          </a:xfrm>
          <a:noFill/>
        </p:spPr>
      </p:pic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449833" y="3117102"/>
            <a:ext cx="990803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just"/>
            <a:r>
              <a:rPr lang="en-US" sz="2000" b="1" i="1" dirty="0">
                <a:solidFill>
                  <a:srgbClr val="0070C0"/>
                </a:solidFill>
              </a:rPr>
              <a:t>Jiang</a:t>
            </a:r>
            <a:r>
              <a:rPr lang="el-GR" sz="2000" b="1" i="1" dirty="0">
                <a:solidFill>
                  <a:srgbClr val="0070C0"/>
                </a:solidFill>
              </a:rPr>
              <a:t> </a:t>
            </a:r>
            <a:r>
              <a:rPr lang="en-US" sz="2000" b="1" i="1" dirty="0">
                <a:solidFill>
                  <a:srgbClr val="0070C0"/>
                </a:solidFill>
              </a:rPr>
              <a:t>2005 </a:t>
            </a:r>
          </a:p>
          <a:p>
            <a:pPr marL="342900" indent="-342900" algn="just">
              <a:buFontTx/>
              <a:buChar char="•"/>
            </a:pPr>
            <a:r>
              <a:rPr lang="el-GR" sz="2400" dirty="0"/>
              <a:t>ΠΤ ευκολότερη τεχνική</a:t>
            </a:r>
            <a:endParaRPr lang="en-US" sz="2400" dirty="0"/>
          </a:p>
          <a:p>
            <a:pPr marL="342900" indent="-342900" algn="just">
              <a:buFontTx/>
              <a:buChar char="•"/>
            </a:pPr>
            <a:r>
              <a:rPr lang="el-GR" sz="2400" dirty="0"/>
              <a:t>συχνότητα κενώσεων αυξήθηκε σημαντικά και στις δύο </a:t>
            </a:r>
            <a:endParaRPr lang="en-US" sz="2400" dirty="0"/>
          </a:p>
          <a:p>
            <a:pPr marL="342900" indent="-342900" algn="just">
              <a:buFontTx/>
              <a:buChar char="•"/>
            </a:pPr>
            <a:r>
              <a:rPr lang="el-GR" sz="2400" dirty="0"/>
              <a:t>μακροπρόθεσμα λειτουργικά και χειρουργικά αποτελέσματα δεν διέφεραν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365126" y="4303455"/>
            <a:ext cx="981233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endParaRPr lang="el-GR" sz="2000" b="1" i="1" dirty="0">
              <a:solidFill>
                <a:srgbClr val="FF0000"/>
              </a:solidFill>
            </a:endParaRPr>
          </a:p>
          <a:p>
            <a:pPr algn="just"/>
            <a:r>
              <a:rPr lang="en-US" sz="2000" b="1" i="1" dirty="0">
                <a:solidFill>
                  <a:srgbClr val="0070C0"/>
                </a:solidFill>
              </a:rPr>
              <a:t>Machado</a:t>
            </a:r>
            <a:r>
              <a:rPr lang="el-GR" sz="2000" b="1" i="1" dirty="0">
                <a:solidFill>
                  <a:srgbClr val="0070C0"/>
                </a:solidFill>
              </a:rPr>
              <a:t> 2003, 2005   </a:t>
            </a:r>
            <a:endParaRPr lang="en-US" sz="2000" b="1" i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sz="2400" dirty="0"/>
              <a:t>Μέγιστος ανεκτός όγκος 40% μεγαλύτερος με νεολήκυθο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sz="2400" dirty="0"/>
              <a:t>Ικανότητα κένωσης εντέρου σε &lt;15</a:t>
            </a:r>
            <a:r>
              <a:rPr lang="en-US" sz="2400" dirty="0"/>
              <a:t>min</a:t>
            </a:r>
            <a:r>
              <a:rPr lang="el-GR" sz="2400" dirty="0"/>
              <a:t> στους 6 μήνες έφθασε σε στατιστικά σημαντική διαφορά υπέρ της νεολήκυθου</a:t>
            </a:r>
            <a:endParaRPr lang="en-US" sz="2400" dirty="0"/>
          </a:p>
          <a:p>
            <a:pPr algn="just">
              <a:buFontTx/>
              <a:buChar char="•"/>
            </a:pPr>
            <a:r>
              <a:rPr lang="el-GR" sz="2400" dirty="0"/>
              <a:t>    Σταθερά φθίνουσες πιέσεις σφιγκτήρα και στις δύο μεθόδους </a:t>
            </a:r>
            <a:endParaRPr lang="en-US" sz="2400" dirty="0"/>
          </a:p>
          <a:p>
            <a:pPr algn="just">
              <a:buFontTx/>
              <a:buChar char="•"/>
            </a:pPr>
            <a:endParaRPr lang="el-GR" sz="2400" b="1" dirty="0">
              <a:solidFill>
                <a:srgbClr val="66FF33"/>
              </a:solidFill>
              <a:latin typeface="Comic Sans MS" pitchFamily="66" charset="0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2135189" y="260350"/>
            <a:ext cx="8137525" cy="64633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3600" b="1" dirty="0">
                <a:solidFill>
                  <a:schemeClr val="bg1"/>
                </a:solidFill>
                <a:latin typeface="Calibri Light" panose="020F0302020204030204" pitchFamily="34" charset="0"/>
              </a:rPr>
              <a:t>Πλάγιο-τελική κολοορθική αναστόμωση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B1FA860B-9C47-48EE-B976-900FF1A42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49957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  <p:bldP spid="215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57943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b="1" dirty="0"/>
              <a:t>Μετανάλυση</a:t>
            </a:r>
            <a:r>
              <a:rPr lang="el-GR" sz="3600" dirty="0"/>
              <a:t> </a:t>
            </a:r>
            <a:r>
              <a:rPr lang="en-US" sz="3600" b="1" dirty="0" err="1">
                <a:hlinkClick r:id="rId2" action="ppaction://hlinkfile"/>
              </a:rPr>
              <a:t>Heriot</a:t>
            </a:r>
            <a:r>
              <a:rPr lang="en-US" sz="3600" b="1" dirty="0">
                <a:hlinkClick r:id="rId2" action="ppaction://hlinkfile"/>
              </a:rPr>
              <a:t> AG</a:t>
            </a:r>
            <a:r>
              <a:rPr lang="en-US" sz="3600" dirty="0"/>
              <a:t>,</a:t>
            </a:r>
            <a:r>
              <a:rPr lang="el-GR" sz="3600" dirty="0"/>
              <a:t> </a:t>
            </a:r>
            <a:r>
              <a:rPr lang="en-US" sz="3600" b="1" dirty="0"/>
              <a:t>2006 </a:t>
            </a:r>
            <a:endParaRPr lang="el-GR" sz="3600" b="1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952626" y="1428751"/>
            <a:ext cx="842962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dirty="0"/>
              <a:t> 35 μελέτες </a:t>
            </a:r>
            <a:r>
              <a:rPr lang="en-US" sz="2400" dirty="0"/>
              <a:t> 2240 </a:t>
            </a:r>
            <a:r>
              <a:rPr lang="el-GR" sz="2400" dirty="0"/>
              <a:t>ασθενείς </a:t>
            </a:r>
            <a:r>
              <a:rPr lang="en-US" sz="2400" dirty="0"/>
              <a:t>(1066 </a:t>
            </a:r>
            <a:r>
              <a:rPr lang="en-US" sz="2400" b="1" dirty="0"/>
              <a:t>straight CAA</a:t>
            </a:r>
            <a:r>
              <a:rPr lang="en-US" sz="2400" dirty="0"/>
              <a:t>, </a:t>
            </a:r>
            <a:endParaRPr lang="el-GR" sz="2400" dirty="0"/>
          </a:p>
          <a:p>
            <a:r>
              <a:rPr lang="el-GR" sz="2400" dirty="0"/>
              <a:t>                                        </a:t>
            </a:r>
            <a:r>
              <a:rPr lang="en-US" sz="2400" dirty="0"/>
              <a:t>1050 </a:t>
            </a:r>
            <a:r>
              <a:rPr lang="en-US" sz="2400" b="1" dirty="0"/>
              <a:t>J-pouch</a:t>
            </a:r>
            <a:r>
              <a:rPr lang="en-US" sz="2400" dirty="0"/>
              <a:t> </a:t>
            </a:r>
            <a:r>
              <a:rPr lang="el-GR" sz="2400" dirty="0"/>
              <a:t>και </a:t>
            </a:r>
            <a:r>
              <a:rPr lang="en-US" sz="2400" dirty="0"/>
              <a:t>124 </a:t>
            </a:r>
            <a:r>
              <a:rPr lang="en-US" sz="2400" b="1" dirty="0" err="1"/>
              <a:t>coloplasty</a:t>
            </a:r>
            <a:r>
              <a:rPr lang="en-US" sz="2400" dirty="0"/>
              <a:t>)</a:t>
            </a:r>
            <a:endParaRPr lang="el-GR" sz="2400" dirty="0"/>
          </a:p>
          <a:p>
            <a:r>
              <a:rPr lang="en-US" sz="2400" dirty="0"/>
              <a:t> </a:t>
            </a:r>
            <a:endParaRPr lang="el-GR" sz="2400" dirty="0"/>
          </a:p>
          <a:p>
            <a:pPr>
              <a:buFontTx/>
              <a:buBlip>
                <a:blip r:embed="rId3"/>
              </a:buBlip>
            </a:pPr>
            <a:r>
              <a:rPr lang="el-GR" sz="2400" dirty="0"/>
              <a:t> Καμμία διαφορά στις μετεγχειρητικές επιπλοκές</a:t>
            </a:r>
          </a:p>
          <a:p>
            <a:pPr>
              <a:buFontTx/>
              <a:buBlip>
                <a:blip r:embed="rId3"/>
              </a:buBlip>
            </a:pPr>
            <a:endParaRPr lang="el-GR" sz="2400" dirty="0"/>
          </a:p>
          <a:p>
            <a:pPr>
              <a:buFontTx/>
              <a:buBlip>
                <a:blip r:embed="rId3"/>
              </a:buBlip>
            </a:pPr>
            <a:r>
              <a:rPr lang="el-GR" sz="2400" dirty="0"/>
              <a:t> </a:t>
            </a:r>
            <a:r>
              <a:rPr lang="el-GR" sz="2400" b="1" dirty="0"/>
              <a:t>Σημαντική ελάττωση συχνότητας κενώσεων με τη πάροδο χρόνου στις νεοληκύθους  σε σχέση με κολοπρωκτικές </a:t>
            </a:r>
          </a:p>
          <a:p>
            <a:pPr>
              <a:buFontTx/>
              <a:buBlip>
                <a:blip r:embed="rId3"/>
              </a:buBlip>
            </a:pPr>
            <a:endParaRPr lang="el-GR" sz="2400" b="1" dirty="0"/>
          </a:p>
          <a:p>
            <a:pPr>
              <a:buFontTx/>
              <a:buBlip>
                <a:blip r:embed="rId3"/>
              </a:buBlip>
            </a:pPr>
            <a:r>
              <a:rPr lang="el-GR" sz="2400" b="1" dirty="0"/>
              <a:t> Επειξη για αφόδευση λιγότερο έντονη σε νεολήκυθο  σε σχέση με ευθεία κολοπρωκτική </a:t>
            </a:r>
          </a:p>
          <a:p>
            <a:pPr>
              <a:buFontTx/>
              <a:buBlip>
                <a:blip r:embed="rId3"/>
              </a:buBlip>
            </a:pPr>
            <a:endParaRPr lang="el-GR" sz="2400" dirty="0"/>
          </a:p>
          <a:p>
            <a:pPr>
              <a:buFontTx/>
              <a:buBlip>
                <a:blip r:embed="rId3"/>
              </a:buBlip>
            </a:pPr>
            <a:r>
              <a:rPr lang="el-GR" sz="2400" dirty="0"/>
              <a:t>Καμμία λειτουργική διαφορά μεταξύ νεοληκύθου και κολοπλαστικής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EF1BD8-F35E-493B-94EF-26187C82F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1734133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251" y="1056067"/>
            <a:ext cx="9569003" cy="510003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l-GR" sz="2400" b="1" dirty="0">
              <a:hlinkClick r:id="rId2" action="ppaction://hlinkfile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1" dirty="0">
              <a:hlinkClick r:id="rId2" action="ppaction://hlinkfile"/>
            </a:endParaRP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400" b="1" dirty="0"/>
              <a:t>9  </a:t>
            </a:r>
            <a:r>
              <a:rPr lang="el-GR" sz="2600" b="1" dirty="0"/>
              <a:t>ΠΤΜ </a:t>
            </a:r>
            <a:r>
              <a:rPr lang="en-US" sz="2600" b="1" dirty="0"/>
              <a:t>(n=473) </a:t>
            </a:r>
            <a:r>
              <a:rPr lang="el-GR" sz="2600" b="1" dirty="0"/>
              <a:t> ΕΚΟ έναντι Κ</a:t>
            </a:r>
            <a:r>
              <a:rPr lang="en-US" sz="2600" b="1" dirty="0"/>
              <a:t>JN </a:t>
            </a:r>
            <a:endParaRPr lang="el-GR" sz="2600" b="1" dirty="0"/>
          </a:p>
          <a:p>
            <a:pPr eaLnBrk="1" hangingPunct="1">
              <a:defRPr/>
            </a:pPr>
            <a:r>
              <a:rPr lang="en-US" sz="2600" dirty="0"/>
              <a:t>18 </a:t>
            </a:r>
            <a:r>
              <a:rPr lang="el-GR" sz="2600" dirty="0"/>
              <a:t>μήνες μτχ </a:t>
            </a:r>
            <a:r>
              <a:rPr lang="en-US" sz="2600" dirty="0"/>
              <a:t> </a:t>
            </a:r>
            <a:r>
              <a:rPr lang="el-GR" sz="2600" dirty="0"/>
              <a:t>Κ</a:t>
            </a:r>
            <a:r>
              <a:rPr lang="en-US" sz="2600" dirty="0"/>
              <a:t>JN  </a:t>
            </a:r>
            <a:r>
              <a:rPr lang="el-GR" sz="2600" dirty="0"/>
              <a:t>καλύτερη της ΕΚΟ στις περισσότερες μελέτες σε συχνότητα κενώσεων, έπειξης για αφόδευση,   ακράτεια, χρήση αντιδιαρροϊκών. </a:t>
            </a:r>
          </a:p>
          <a:p>
            <a:pPr eaLnBrk="1" hangingPunct="1">
              <a:defRPr/>
            </a:pPr>
            <a:r>
              <a:rPr lang="el-GR" sz="2600" dirty="0"/>
              <a:t>&gt;18 λίγοι ασθενείς με δεδομένα</a:t>
            </a:r>
          </a:p>
          <a:p>
            <a:pPr eaLnBrk="1" hangingPunct="1">
              <a:defRPr/>
            </a:pPr>
            <a:endParaRPr lang="el-GR" sz="26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600" b="1" dirty="0"/>
              <a:t>4 ΠΤΜ</a:t>
            </a:r>
            <a:r>
              <a:rPr lang="en-US" sz="2600" b="1" dirty="0"/>
              <a:t> (n=215) </a:t>
            </a:r>
            <a:r>
              <a:rPr lang="el-GR" sz="2600" b="1" dirty="0"/>
              <a:t> ΤΠ έναντι Κ</a:t>
            </a:r>
            <a:r>
              <a:rPr lang="en-US" sz="2600" b="1" dirty="0"/>
              <a:t>J</a:t>
            </a:r>
            <a:r>
              <a:rPr lang="el-GR" sz="2600" b="1" dirty="0"/>
              <a:t>Ν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600" dirty="0"/>
              <a:t>Καμμία διαφορά λειτουργική 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endParaRPr lang="el-GR" sz="26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600" b="1" dirty="0"/>
              <a:t>3 ΠΤΜ </a:t>
            </a:r>
            <a:r>
              <a:rPr lang="en-US" sz="2600" b="1" dirty="0"/>
              <a:t> (n=158) </a:t>
            </a:r>
            <a:r>
              <a:rPr lang="el-GR" sz="2600" b="1" dirty="0"/>
              <a:t> ΚΠ έναντι Κ</a:t>
            </a:r>
            <a:r>
              <a:rPr lang="en-US" sz="2600" b="1" dirty="0"/>
              <a:t>J</a:t>
            </a:r>
            <a:r>
              <a:rPr lang="el-GR" sz="2600" b="1" dirty="0"/>
              <a:t>Ν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600" dirty="0"/>
              <a:t>   Καμμία διαφορά </a:t>
            </a:r>
            <a:r>
              <a:rPr lang="en-US" sz="2600" dirty="0"/>
              <a:t> </a:t>
            </a:r>
            <a:r>
              <a:rPr lang="el-GR" sz="2600" dirty="0"/>
              <a:t>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48496" y="794458"/>
            <a:ext cx="765005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hlinkClick r:id="rId2" action="ppaction://hlinkfile"/>
              </a:rPr>
              <a:t>Brown CJ</a:t>
            </a:r>
            <a:r>
              <a:rPr lang="en-US" sz="2800" dirty="0"/>
              <a:t>, Cochrane Database </a:t>
            </a:r>
            <a:r>
              <a:rPr lang="en-US" sz="2800" dirty="0" err="1"/>
              <a:t>Syst</a:t>
            </a:r>
            <a:r>
              <a:rPr lang="en-US" sz="2800" dirty="0"/>
              <a:t> Rev. 2008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4A7DD2F-7B52-4E3B-BF58-3CBA85B8C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3452385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390918" y="692151"/>
            <a:ext cx="8819882" cy="54387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600" dirty="0"/>
              <a:t>Μετανάλυση 4 ΤΜ - 273 ασθενείς                          </a:t>
            </a:r>
            <a:r>
              <a:rPr lang="en-US" sz="2600" b="1" i="1" dirty="0" err="1">
                <a:solidFill>
                  <a:srgbClr val="0070C0"/>
                </a:solidFill>
              </a:rPr>
              <a:t>Siddiqui</a:t>
            </a:r>
            <a:r>
              <a:rPr lang="en-US" sz="2600" b="1" i="1" dirty="0">
                <a:solidFill>
                  <a:srgbClr val="0070C0"/>
                </a:solidFill>
              </a:rPr>
              <a:t> 2010 </a:t>
            </a:r>
            <a:endParaRPr lang="el-GR" sz="2600" b="1" i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l-GR" sz="2600" b="1" dirty="0"/>
              <a:t>    νεολύκηθο </a:t>
            </a:r>
            <a:r>
              <a:rPr lang="en-US" sz="2600" b="1" dirty="0"/>
              <a:t>- </a:t>
            </a:r>
            <a:r>
              <a:rPr lang="el-GR" sz="2600" b="1" dirty="0"/>
              <a:t>πλαγιοτελική αναστόμωση  </a:t>
            </a:r>
          </a:p>
          <a:p>
            <a:pPr>
              <a:buFont typeface="Wingdings" pitchFamily="2" charset="2"/>
              <a:buNone/>
              <a:defRPr/>
            </a:pPr>
            <a:r>
              <a:rPr lang="el-GR" sz="2600" dirty="0"/>
              <a:t>    πίεση ηρεμίας ήταν χαμηλότερη στους ασθενείς με νεολύκηθο</a:t>
            </a:r>
          </a:p>
          <a:p>
            <a:pPr>
              <a:buFont typeface="Wingdings" pitchFamily="2" charset="2"/>
              <a:buNone/>
              <a:defRPr/>
            </a:pPr>
            <a:endParaRPr lang="el-GR" sz="2000" dirty="0"/>
          </a:p>
          <a:p>
            <a:pPr>
              <a:defRPr/>
            </a:pPr>
            <a:r>
              <a:rPr lang="en-US" sz="2600" dirty="0"/>
              <a:t>M</a:t>
            </a:r>
            <a:r>
              <a:rPr lang="el-GR" sz="2600" dirty="0"/>
              <a:t>ετανάλυση 6 /34  ΤΜ - 648 ασθενείς                         </a:t>
            </a:r>
            <a:r>
              <a:rPr lang="en-US" sz="2200" b="1" i="1" dirty="0">
                <a:solidFill>
                  <a:srgbClr val="0070C0"/>
                </a:solidFill>
              </a:rPr>
              <a:t>Liao</a:t>
            </a:r>
            <a:r>
              <a:rPr lang="el-GR" sz="2200" b="1" i="1" dirty="0">
                <a:solidFill>
                  <a:srgbClr val="0070C0"/>
                </a:solidFill>
              </a:rPr>
              <a:t> 2010 </a:t>
            </a:r>
          </a:p>
          <a:p>
            <a:pPr>
              <a:buFont typeface="Wingdings" pitchFamily="2" charset="2"/>
              <a:buNone/>
              <a:defRPr/>
            </a:pPr>
            <a:r>
              <a:rPr lang="el-GR" sz="2600" b="1" dirty="0"/>
              <a:t>    νεολύκηθο </a:t>
            </a:r>
            <a:r>
              <a:rPr lang="en-US" sz="2600" b="1" dirty="0"/>
              <a:t>- </a:t>
            </a:r>
            <a:r>
              <a:rPr lang="el-GR" sz="2600" b="1" dirty="0"/>
              <a:t>εγκάρσια κολοπλαστική </a:t>
            </a:r>
          </a:p>
          <a:p>
            <a:pPr>
              <a:buFont typeface="Wingdings" pitchFamily="2" charset="2"/>
              <a:buNone/>
              <a:defRPr/>
            </a:pPr>
            <a:r>
              <a:rPr lang="el-GR" sz="2600" b="1" dirty="0"/>
              <a:t>    </a:t>
            </a:r>
            <a:r>
              <a:rPr lang="el-GR" sz="2600" dirty="0"/>
              <a:t>Δεν υπήρχαν διαφορές </a:t>
            </a:r>
          </a:p>
          <a:p>
            <a:pPr>
              <a:defRPr/>
            </a:pPr>
            <a:endParaRPr lang="el-GR" sz="2000" dirty="0"/>
          </a:p>
          <a:p>
            <a:pPr>
              <a:defRPr/>
            </a:pPr>
            <a:endParaRPr lang="el-GR" sz="2000" dirty="0"/>
          </a:p>
          <a:p>
            <a:pPr>
              <a:defRPr/>
            </a:pPr>
            <a:endParaRPr lang="el-GR" sz="2000" dirty="0"/>
          </a:p>
          <a:p>
            <a:pPr>
              <a:defRPr/>
            </a:pPr>
            <a:endParaRPr lang="el-GR" sz="2000" dirty="0"/>
          </a:p>
        </p:txBody>
      </p:sp>
      <p:sp>
        <p:nvSpPr>
          <p:cNvPr id="2" name="Rectangle 1"/>
          <p:cNvSpPr/>
          <p:nvPr/>
        </p:nvSpPr>
        <p:spPr>
          <a:xfrm>
            <a:off x="1390918" y="5081817"/>
            <a:ext cx="9066726" cy="11387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2400" dirty="0"/>
              <a:t>αναστόμωση με νεολύκηθο δεν ήταν εφικτή </a:t>
            </a:r>
            <a:r>
              <a:rPr lang="el-GR" sz="2400" b="1" dirty="0"/>
              <a:t>26% </a:t>
            </a:r>
            <a:r>
              <a:rPr lang="el-GR" sz="2400" dirty="0"/>
              <a:t>των ασθενών λόγω </a:t>
            </a:r>
            <a:endParaRPr lang="en-US" sz="2400" dirty="0"/>
          </a:p>
          <a:p>
            <a:pPr>
              <a:buFont typeface="Wingdings" pitchFamily="2" charset="2"/>
              <a:buNone/>
              <a:defRPr/>
            </a:pPr>
            <a:r>
              <a:rPr lang="el-GR" sz="2400" dirty="0"/>
              <a:t>κοντού μεσοκόλου ή στενής</a:t>
            </a:r>
            <a:r>
              <a:rPr lang="en-US" sz="2400" dirty="0"/>
              <a:t> </a:t>
            </a:r>
            <a:r>
              <a:rPr lang="el-GR" sz="2400" dirty="0"/>
              <a:t>πυέλου</a:t>
            </a:r>
          </a:p>
          <a:p>
            <a:pPr algn="r">
              <a:buFont typeface="Wingdings" pitchFamily="2" charset="2"/>
              <a:buNone/>
              <a:defRPr/>
            </a:pPr>
            <a:r>
              <a:rPr lang="el-GR" sz="2000" b="1" i="1" dirty="0">
                <a:solidFill>
                  <a:srgbClr val="0070C0"/>
                </a:solidFill>
              </a:rPr>
              <a:t>Matsuoka 2010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4DA23E9-3104-4C03-8F5B-EFC868ED1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3843685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5587"/>
            <a:ext cx="10515600" cy="1325563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dirty="0">
                <a:latin typeface="+mn-lt"/>
              </a:rPr>
              <a:t>Colorectal Dis. 2015 Dec;17(12):1062-70.</a:t>
            </a:r>
            <a:br>
              <a:rPr lang="en-US" sz="2000" dirty="0">
                <a:latin typeface="+mn-lt"/>
              </a:rPr>
            </a:br>
            <a:r>
              <a:rPr lang="en-US" sz="2000" b="1" dirty="0">
                <a:latin typeface="+mn-lt"/>
              </a:rPr>
              <a:t>Hand-sewn </a:t>
            </a:r>
            <a:r>
              <a:rPr lang="en-US" sz="2000" b="1" dirty="0" err="1">
                <a:latin typeface="+mn-lt"/>
              </a:rPr>
              <a:t>coloanal</a:t>
            </a:r>
            <a:r>
              <a:rPr lang="en-US" sz="2000" b="1" dirty="0">
                <a:latin typeface="+mn-lt"/>
              </a:rPr>
              <a:t> anastomosis for low rectal cancer: technique and</a:t>
            </a:r>
            <a:r>
              <a:rPr lang="el-GR" sz="2000" b="1" dirty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long-term outcome.</a:t>
            </a:r>
            <a:br>
              <a:rPr lang="en-US" sz="2000" b="1" dirty="0">
                <a:latin typeface="+mn-lt"/>
              </a:rPr>
            </a:br>
            <a:r>
              <a:rPr lang="en-US" sz="2000" dirty="0" err="1">
                <a:latin typeface="+mn-lt"/>
              </a:rPr>
              <a:t>Tekkis</a:t>
            </a:r>
            <a:r>
              <a:rPr lang="en-US" sz="2000" dirty="0">
                <a:latin typeface="+mn-lt"/>
              </a:rPr>
              <a:t> P , Tan E , </a:t>
            </a:r>
            <a:r>
              <a:rPr lang="en-US" sz="2000" dirty="0" err="1">
                <a:latin typeface="+mn-lt"/>
              </a:rPr>
              <a:t>Kontovounisios</a:t>
            </a:r>
            <a:r>
              <a:rPr lang="en-US" sz="2000" dirty="0">
                <a:latin typeface="+mn-lt"/>
              </a:rPr>
              <a:t> C , Kinross J , Georgiou C , Nicholls RJ , Rasheed S , Brown G .</a:t>
            </a:r>
            <a:endParaRPr lang="el-GR" sz="2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2032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Α. Όγκοι πάνω από τον πρωκτικό σωλήνα διακοιλιακή διατομή ορθού και βλεννογονεκτομή </a:t>
            </a:r>
          </a:p>
          <a:p>
            <a:pPr marL="0" indent="0">
              <a:buNone/>
            </a:pPr>
            <a:r>
              <a:rPr lang="el-GR" sz="2400" dirty="0"/>
              <a:t>Β. Όγκοι στο όριο του πρωκτικού σωλήνα μερική διαμεσοσφιγκτηρική εκτομή </a:t>
            </a:r>
          </a:p>
          <a:p>
            <a:pPr marL="0" indent="0">
              <a:buNone/>
            </a:pPr>
            <a:r>
              <a:rPr lang="el-GR" sz="2400" dirty="0"/>
              <a:t>Γ. Όγκοι μέσα στον πρωκτικό σωλήνα ολική διαμεσοσφιγκτηριακή εκτομή </a:t>
            </a:r>
            <a:endParaRPr lang="en-US" sz="2400" dirty="0"/>
          </a:p>
          <a:p>
            <a:pPr marL="0" indent="0">
              <a:buNone/>
            </a:pPr>
            <a:r>
              <a:rPr lang="el-GR" sz="2400" dirty="0"/>
              <a:t>Επιπλοκές Α </a:t>
            </a:r>
            <a:r>
              <a:rPr lang="en-US" sz="2400" dirty="0"/>
              <a:t>47.1% </a:t>
            </a:r>
            <a:r>
              <a:rPr lang="el-GR" sz="2400" dirty="0"/>
              <a:t> Β </a:t>
            </a:r>
            <a:r>
              <a:rPr lang="en-US" sz="2400" dirty="0"/>
              <a:t>38.5% </a:t>
            </a:r>
            <a:r>
              <a:rPr lang="el-GR" sz="2400" dirty="0"/>
              <a:t>Γ </a:t>
            </a:r>
            <a:r>
              <a:rPr lang="en-US" sz="2400" dirty="0"/>
              <a:t>13.3%, 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Διάσπαση αναστόμωσης </a:t>
            </a:r>
            <a:r>
              <a:rPr lang="en-US" sz="2400" dirty="0"/>
              <a:t>8.5%</a:t>
            </a:r>
            <a:r>
              <a:rPr lang="el-GR" sz="2400" dirty="0"/>
              <a:t>, πυελικό αιμάτωμα/ύγρωμα </a:t>
            </a:r>
            <a:r>
              <a:rPr lang="en-US" sz="2400" dirty="0"/>
              <a:t>7%</a:t>
            </a:r>
            <a:r>
              <a:rPr lang="el-GR" sz="2400" dirty="0"/>
              <a:t>, </a:t>
            </a:r>
          </a:p>
          <a:p>
            <a:pPr marL="0" indent="0">
              <a:buNone/>
            </a:pPr>
            <a:r>
              <a:rPr lang="el-GR" sz="2400" dirty="0"/>
              <a:t>Ορθοκολπικό συρίγγιο </a:t>
            </a:r>
            <a:r>
              <a:rPr lang="en-US" sz="2400" dirty="0"/>
              <a:t>8.3</a:t>
            </a:r>
            <a:r>
              <a:rPr lang="el-GR" sz="2400" dirty="0"/>
              <a:t>%, μόνικη στομία </a:t>
            </a:r>
            <a:r>
              <a:rPr lang="en-US" sz="2400" dirty="0"/>
              <a:t>14.1%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Αποτυχία αναστόμωσης Α </a:t>
            </a:r>
            <a:r>
              <a:rPr lang="en-US" sz="2400" dirty="0"/>
              <a:t>17.6% </a:t>
            </a:r>
            <a:r>
              <a:rPr lang="el-GR" sz="2400" dirty="0"/>
              <a:t>, Β</a:t>
            </a:r>
            <a:r>
              <a:rPr lang="en-US" sz="2400" dirty="0"/>
              <a:t> 15.5%</a:t>
            </a:r>
            <a:r>
              <a:rPr lang="el-GR" sz="2400" dirty="0"/>
              <a:t>, Γ </a:t>
            </a:r>
            <a:r>
              <a:rPr lang="en-US" sz="2400" dirty="0"/>
              <a:t> 6.7%</a:t>
            </a:r>
            <a:endParaRPr lang="el-GR" sz="2400" dirty="0"/>
          </a:p>
        </p:txBody>
      </p:sp>
      <p:sp>
        <p:nvSpPr>
          <p:cNvPr id="4" name="Rectangle 3"/>
          <p:cNvSpPr/>
          <p:nvPr/>
        </p:nvSpPr>
        <p:spPr>
          <a:xfrm>
            <a:off x="579549" y="228559"/>
            <a:ext cx="11037195" cy="1147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/>
              <a:t>Δια χειρός κολοπρωκτική αναστόμωση </a:t>
            </a:r>
          </a:p>
          <a:p>
            <a:pPr algn="ctr"/>
            <a:r>
              <a:rPr lang="el-GR" sz="2400" dirty="0"/>
              <a:t>Ορισμένες περιπτώσεις καρκίνου ορθού ή σε αποτυχία αναστόμωσης με συρραπτικό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71C287-10D4-486E-9CB4-9755550A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2532881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5189" y="1700213"/>
            <a:ext cx="37814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88914"/>
            <a:ext cx="3297238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1900" y="2420938"/>
            <a:ext cx="3240088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1901" y="4581526"/>
            <a:ext cx="331311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7 - Ορθογώνιο"/>
          <p:cNvSpPr>
            <a:spLocks noChangeArrowheads="1"/>
          </p:cNvSpPr>
          <p:nvPr/>
        </p:nvSpPr>
        <p:spPr bwMode="auto">
          <a:xfrm>
            <a:off x="2279650" y="692150"/>
            <a:ext cx="34559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3200" b="1"/>
              <a:t>Turnbull-Cutait </a:t>
            </a:r>
            <a:endParaRPr lang="el-GR" altLang="el-GR" sz="32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70CDE7C9-4C82-45D7-A7F9-CBC381A23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1087455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1126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altLang="el-GR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4825" y="981076"/>
            <a:ext cx="37909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933825"/>
            <a:ext cx="38004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0464" y="188914"/>
            <a:ext cx="33115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0464" y="2492375"/>
            <a:ext cx="331152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3339" y="4724400"/>
            <a:ext cx="3025775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2557B9B-8B81-4F84-9B2C-0AA1F3511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263773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/>
          <p:cNvSpPr>
            <a:spLocks noGrp="1"/>
          </p:cNvSpPr>
          <p:nvPr>
            <p:ph type="title"/>
          </p:nvPr>
        </p:nvSpPr>
        <p:spPr>
          <a:xfrm>
            <a:off x="1184856" y="274639"/>
            <a:ext cx="9659155" cy="1354137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el-GR" sz="2000" u="sng" dirty="0">
                <a:hlinkClick r:id="rId2" tooltip="Techniques in coloproctology."/>
              </a:rPr>
              <a:t>Tech </a:t>
            </a:r>
            <a:r>
              <a:rPr lang="en-US" altLang="el-GR" sz="2000" u="sng" dirty="0" err="1">
                <a:hlinkClick r:id="rId2" tooltip="Techniques in coloproctology."/>
              </a:rPr>
              <a:t>Coloproctol</a:t>
            </a:r>
            <a:r>
              <a:rPr lang="en-US" altLang="el-GR" sz="2000" u="sng" dirty="0">
                <a:hlinkClick r:id="rId2" tooltip="Techniques in coloproctology."/>
              </a:rPr>
              <a:t>.</a:t>
            </a:r>
            <a:r>
              <a:rPr lang="en-US" altLang="el-GR" sz="2000" dirty="0"/>
              <a:t> 2014 Mar 11. [</a:t>
            </a:r>
            <a:r>
              <a:rPr lang="en-US" altLang="el-GR" sz="2000" dirty="0" err="1"/>
              <a:t>Epub</a:t>
            </a:r>
            <a:r>
              <a:rPr lang="en-US" altLang="el-GR" sz="2000" dirty="0"/>
              <a:t> ahead of print]</a:t>
            </a:r>
            <a:br>
              <a:rPr lang="en-US" altLang="el-GR" sz="2000" dirty="0"/>
            </a:br>
            <a:r>
              <a:rPr lang="en-US" altLang="el-GR" sz="2000" b="1" dirty="0"/>
              <a:t>The clinical results of the Turnbull-</a:t>
            </a:r>
            <a:r>
              <a:rPr lang="en-US" altLang="el-GR" sz="2000" b="1" dirty="0" err="1"/>
              <a:t>Cutait</a:t>
            </a:r>
            <a:r>
              <a:rPr lang="en-US" altLang="el-GR" sz="2000" b="1" dirty="0"/>
              <a:t> delayed </a:t>
            </a:r>
            <a:r>
              <a:rPr lang="en-US" altLang="el-GR" sz="2000" b="1" dirty="0" err="1"/>
              <a:t>coloanal</a:t>
            </a:r>
            <a:r>
              <a:rPr lang="en-US" altLang="el-GR" sz="2000" b="1" dirty="0"/>
              <a:t> anastomosis: a systematic review.</a:t>
            </a:r>
            <a:br>
              <a:rPr lang="en-US" altLang="el-GR" sz="2000" b="1" dirty="0"/>
            </a:br>
            <a:r>
              <a:rPr lang="en-US" altLang="el-GR" sz="2000" u="sng" dirty="0" err="1">
                <a:hlinkClick r:id="rId3"/>
              </a:rPr>
              <a:t>Hallet</a:t>
            </a:r>
            <a:r>
              <a:rPr lang="en-US" altLang="el-GR" sz="2000" u="sng" dirty="0">
                <a:hlinkClick r:id="rId3"/>
              </a:rPr>
              <a:t> J</a:t>
            </a:r>
            <a:r>
              <a:rPr lang="en-US" altLang="el-GR" sz="2000" baseline="30000" dirty="0"/>
              <a:t>1</a:t>
            </a:r>
            <a:r>
              <a:rPr lang="en-US" altLang="el-GR" sz="2000" dirty="0"/>
              <a:t>, </a:t>
            </a:r>
            <a:r>
              <a:rPr lang="en-US" altLang="el-GR" sz="2000" u="sng" dirty="0" err="1">
                <a:hlinkClick r:id="rId4"/>
              </a:rPr>
              <a:t>Milot</a:t>
            </a:r>
            <a:r>
              <a:rPr lang="en-US" altLang="el-GR" sz="2000" u="sng" dirty="0">
                <a:hlinkClick r:id="rId4"/>
              </a:rPr>
              <a:t> H</a:t>
            </a:r>
            <a:r>
              <a:rPr lang="en-US" altLang="el-GR" sz="2000" dirty="0"/>
              <a:t>, </a:t>
            </a:r>
            <a:r>
              <a:rPr lang="en-US" altLang="el-GR" sz="2000" u="sng" dirty="0" err="1">
                <a:hlinkClick r:id="rId5"/>
              </a:rPr>
              <a:t>Drolet</a:t>
            </a:r>
            <a:r>
              <a:rPr lang="en-US" altLang="el-GR" sz="2000" u="sng" dirty="0">
                <a:hlinkClick r:id="rId5"/>
              </a:rPr>
              <a:t> S</a:t>
            </a:r>
            <a:r>
              <a:rPr lang="en-US" altLang="el-GR" sz="2000" dirty="0"/>
              <a:t>, </a:t>
            </a:r>
            <a:r>
              <a:rPr lang="en-US" altLang="el-GR" sz="2000" u="sng" dirty="0" err="1">
                <a:hlinkClick r:id="rId6"/>
              </a:rPr>
              <a:t>Desrosiers</a:t>
            </a:r>
            <a:r>
              <a:rPr lang="en-US" altLang="el-GR" sz="2000" u="sng" dirty="0">
                <a:hlinkClick r:id="rId6"/>
              </a:rPr>
              <a:t> E</a:t>
            </a:r>
            <a:r>
              <a:rPr lang="en-US" altLang="el-GR" sz="2000" dirty="0"/>
              <a:t>, </a:t>
            </a:r>
            <a:r>
              <a:rPr lang="en-US" altLang="el-GR" sz="2000" u="sng" dirty="0" err="1">
                <a:hlinkClick r:id="rId7"/>
              </a:rPr>
              <a:t>Grégoire</a:t>
            </a:r>
            <a:r>
              <a:rPr lang="en-US" altLang="el-GR" sz="2000" u="sng" dirty="0">
                <a:hlinkClick r:id="rId7"/>
              </a:rPr>
              <a:t> RC</a:t>
            </a:r>
            <a:r>
              <a:rPr lang="en-US" altLang="el-GR" sz="2000" dirty="0"/>
              <a:t>, </a:t>
            </a:r>
            <a:r>
              <a:rPr lang="en-US" altLang="el-GR" sz="2000" u="sng" dirty="0">
                <a:hlinkClick r:id="rId8"/>
              </a:rPr>
              <a:t>Bouchard A</a:t>
            </a:r>
            <a:r>
              <a:rPr lang="en-US" altLang="el-GR" sz="2000" dirty="0"/>
              <a:t>.</a:t>
            </a:r>
            <a:br>
              <a:rPr lang="en-US" altLang="el-GR" sz="2000" dirty="0"/>
            </a:br>
            <a:endParaRPr lang="el-GR" altLang="el-GR" sz="2000" dirty="0"/>
          </a:p>
        </p:txBody>
      </p:sp>
      <p:sp>
        <p:nvSpPr>
          <p:cNvPr id="12291" name="2 - Θέση περιεχομένου"/>
          <p:cNvSpPr>
            <a:spLocks noGrp="1"/>
          </p:cNvSpPr>
          <p:nvPr>
            <p:ph idx="1"/>
          </p:nvPr>
        </p:nvSpPr>
        <p:spPr>
          <a:xfrm>
            <a:off x="1919288" y="1989138"/>
            <a:ext cx="8229600" cy="4525962"/>
          </a:xfrm>
        </p:spPr>
        <p:txBody>
          <a:bodyPr/>
          <a:lstStyle/>
          <a:p>
            <a:r>
              <a:rPr lang="en-US" altLang="el-GR" sz="2400"/>
              <a:t>Turnbull </a:t>
            </a:r>
            <a:r>
              <a:rPr lang="el-GR" altLang="el-GR" sz="2400"/>
              <a:t>και </a:t>
            </a:r>
            <a:r>
              <a:rPr lang="en-US" altLang="el-GR" sz="2400"/>
              <a:t>Cutait </a:t>
            </a:r>
            <a:r>
              <a:rPr lang="el-GR" altLang="el-GR" sz="2400"/>
              <a:t> 1961</a:t>
            </a:r>
          </a:p>
          <a:p>
            <a:r>
              <a:rPr lang="el-GR" altLang="el-GR" sz="2400"/>
              <a:t>7 μελέτες παρακολούθησης </a:t>
            </a:r>
            <a:r>
              <a:rPr lang="en-US" altLang="el-GR" sz="2400"/>
              <a:t>1124 </a:t>
            </a:r>
            <a:r>
              <a:rPr lang="el-GR" altLang="el-GR" sz="2400"/>
              <a:t>ασθενείς</a:t>
            </a:r>
          </a:p>
          <a:p>
            <a:r>
              <a:rPr lang="el-GR" altLang="el-GR" sz="2400"/>
              <a:t>2 μελέτες συγκριτικές με άμεση αναστόμωση λιγώτερες διαφυγές, πυελικά αποστήματα και σήψη </a:t>
            </a:r>
            <a:r>
              <a:rPr lang="en-US" altLang="el-GR" sz="2400"/>
              <a:t> </a:t>
            </a:r>
            <a:endParaRPr lang="el-GR" altLang="el-GR" sz="2400"/>
          </a:p>
          <a:p>
            <a:r>
              <a:rPr lang="el-GR" altLang="el-GR" sz="2400"/>
              <a:t>5 μελέτες διαφυγή </a:t>
            </a:r>
            <a:r>
              <a:rPr lang="en-US" altLang="el-GR" sz="2400"/>
              <a:t>0-7 %,</a:t>
            </a:r>
            <a:r>
              <a:rPr lang="el-GR" altLang="el-GR" sz="2400"/>
              <a:t> πυελικό απόστημα </a:t>
            </a:r>
            <a:r>
              <a:rPr lang="en-US" altLang="el-GR" sz="2400"/>
              <a:t>0-11.8 %</a:t>
            </a:r>
            <a:r>
              <a:rPr lang="el-GR" altLang="el-GR" sz="2400"/>
              <a:t>, πυελική σήψη </a:t>
            </a:r>
            <a:r>
              <a:rPr lang="en-US" altLang="el-GR" sz="2400"/>
              <a:t>6.8-10 %.</a:t>
            </a:r>
            <a:endParaRPr lang="el-GR" altLang="el-GR" sz="2400"/>
          </a:p>
          <a:p>
            <a:r>
              <a:rPr lang="el-GR" altLang="el-GR" sz="2400"/>
              <a:t>Μόνιμη στομία 1-6% </a:t>
            </a:r>
          </a:p>
          <a:p>
            <a:r>
              <a:rPr lang="el-GR" altLang="el-GR" sz="2400"/>
              <a:t>Εγκράτεια ικανοποιητική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C7E7666-A31F-44AB-A7CD-405E1D04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336326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793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ctr"/>
            <a:r>
              <a:rPr lang="el-GR" sz="3600" b="1" dirty="0"/>
              <a:t>Σύνδρομο Χαμηλής Πρόσθιας Εκτομής Ορθού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45465"/>
            <a:ext cx="10515600" cy="46314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</a:t>
            </a:r>
            <a:r>
              <a:rPr lang="en-US" sz="2400" dirty="0"/>
              <a:t>85% (391/462) </a:t>
            </a:r>
            <a:r>
              <a:rPr lang="el-GR" sz="2400" dirty="0"/>
              <a:t>ασθενών επίδραση στη ποιότητα ζωής </a:t>
            </a:r>
          </a:p>
          <a:p>
            <a:r>
              <a:rPr lang="el-GR" sz="2400" dirty="0"/>
              <a:t>40% σοβαρή επίδραση στη ποιότητα ζωής </a:t>
            </a:r>
          </a:p>
          <a:p>
            <a:r>
              <a:rPr lang="el-GR" sz="2400" dirty="0"/>
              <a:t>60% με προεγχειρητική ακτινοθεαπεία και 45% χωρίς στους ασθενείς με καρκίνο κάτω τριτημορίου </a:t>
            </a:r>
          </a:p>
          <a:p>
            <a:r>
              <a:rPr lang="el-GR" sz="2400" dirty="0"/>
              <a:t>47% με προεγχειρητική ακτινοθεραπεία και 33% χωρίς στους ασθενείς με καρκίνο μέσου ή ανω τριτημορίου</a:t>
            </a:r>
          </a:p>
          <a:p>
            <a:r>
              <a:rPr lang="el-GR" sz="2400" dirty="0"/>
              <a:t>Πιο σοβαρά συμπτώματα:  διάρροια, αϋπνία, κόπωση </a:t>
            </a:r>
          </a:p>
          <a:p>
            <a:pPr marL="0" indent="0" algn="r">
              <a:buNone/>
            </a:pPr>
            <a:r>
              <a:rPr lang="en-US" sz="2000" b="1" i="1" dirty="0">
                <a:solidFill>
                  <a:srgbClr val="0070C0"/>
                </a:solidFill>
                <a:hlinkClick r:id="rId2"/>
              </a:rPr>
              <a:t>United Kingdom Low </a:t>
            </a:r>
            <a:r>
              <a:rPr lang="en-US" sz="2000" b="1" i="1" dirty="0" err="1">
                <a:solidFill>
                  <a:srgbClr val="0070C0"/>
                </a:solidFill>
                <a:hlinkClick r:id="rId2"/>
              </a:rPr>
              <a:t>AnteriorResection</a:t>
            </a:r>
            <a:r>
              <a:rPr lang="en-US" sz="2000" b="1" i="1" dirty="0">
                <a:solidFill>
                  <a:srgbClr val="0070C0"/>
                </a:solidFill>
                <a:hlinkClick r:id="rId2"/>
              </a:rPr>
              <a:t> Syndrome Study Group</a:t>
            </a:r>
            <a:r>
              <a:rPr lang="en-US" sz="2000" b="1" i="1" dirty="0">
                <a:solidFill>
                  <a:srgbClr val="0070C0"/>
                </a:solidFill>
              </a:rPr>
              <a:t>.</a:t>
            </a:r>
            <a:r>
              <a:rPr lang="el-GR" sz="2000" b="1" i="1" dirty="0">
                <a:solidFill>
                  <a:srgbClr val="0070C0"/>
                </a:solidFill>
              </a:rPr>
              <a:t> 2016</a:t>
            </a:r>
            <a:r>
              <a:rPr lang="en-US" sz="2000" b="1" dirty="0"/>
              <a:t> </a:t>
            </a:r>
            <a:endParaRPr lang="el-GR" sz="2000" b="1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n-US" sz="2400" dirty="0"/>
              <a:t>30 % </a:t>
            </a:r>
            <a:r>
              <a:rPr lang="el-GR" sz="2400" dirty="0"/>
              <a:t>των ασθενών πάσχουν χρόνια από σοβαρό </a:t>
            </a:r>
            <a:r>
              <a:rPr lang="en-US" sz="2400" dirty="0"/>
              <a:t> LARS </a:t>
            </a:r>
            <a:r>
              <a:rPr lang="el-GR" sz="2400" dirty="0"/>
              <a:t>με σημαντική επίδραση στην ποιότητα ζωής                                                                              </a:t>
            </a:r>
            <a:r>
              <a:rPr lang="en-US" sz="2000" b="1" i="1" dirty="0">
                <a:solidFill>
                  <a:srgbClr val="0070C0"/>
                </a:solidFill>
              </a:rPr>
              <a:t>ASCRS</a:t>
            </a:r>
            <a:r>
              <a:rPr lang="el-GR" sz="2000" b="1" i="1" dirty="0">
                <a:solidFill>
                  <a:srgbClr val="0070C0"/>
                </a:solidFill>
              </a:rPr>
              <a:t>, </a:t>
            </a:r>
            <a:r>
              <a:rPr lang="en-US" sz="2000" b="1" i="1" dirty="0">
                <a:solidFill>
                  <a:srgbClr val="0070C0"/>
                </a:solidFill>
              </a:rPr>
              <a:t>AEC, AECP</a:t>
            </a:r>
            <a:r>
              <a:rPr lang="el-GR" sz="2000" b="1" i="1" dirty="0">
                <a:solidFill>
                  <a:srgbClr val="0070C0"/>
                </a:solidFill>
              </a:rPr>
              <a:t> 2016</a:t>
            </a:r>
            <a:endParaRPr lang="en-US" sz="2000" b="1" i="1" dirty="0">
              <a:solidFill>
                <a:srgbClr val="0070C0"/>
              </a:solidFill>
            </a:endParaRPr>
          </a:p>
          <a:p>
            <a:endParaRPr lang="el-G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2A5FDEE-7C47-4A6C-B685-409AD0BC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1329288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981075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l-GR" dirty="0"/>
              <a:t/>
            </a:r>
            <a:br>
              <a:rPr lang="el-GR" dirty="0"/>
            </a:br>
            <a:r>
              <a:rPr lang="el-GR" b="1" dirty="0" err="1"/>
              <a:t>Αναστομωτική</a:t>
            </a:r>
            <a:r>
              <a:rPr lang="el-GR" b="1" dirty="0"/>
              <a:t> διαφυγή</a:t>
            </a:r>
            <a:r>
              <a:rPr lang="en-US" b="1" dirty="0"/>
              <a:t/>
            </a:r>
            <a:br>
              <a:rPr lang="en-US" b="1" dirty="0"/>
            </a:br>
            <a:endParaRPr lang="el-GR" b="1" dirty="0"/>
          </a:p>
        </p:txBody>
      </p:sp>
      <p:sp>
        <p:nvSpPr>
          <p:cNvPr id="15363" name="2 - Θέση περιεχομένου"/>
          <p:cNvSpPr>
            <a:spLocks noGrp="1"/>
          </p:cNvSpPr>
          <p:nvPr>
            <p:ph idx="1"/>
          </p:nvPr>
        </p:nvSpPr>
        <p:spPr>
          <a:xfrm>
            <a:off x="1919288" y="981075"/>
            <a:ext cx="8147050" cy="5545138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l-GR" altLang="el-GR" sz="2400" dirty="0"/>
          </a:p>
          <a:p>
            <a:pPr>
              <a:spcAft>
                <a:spcPts val="600"/>
              </a:spcAft>
            </a:pPr>
            <a:r>
              <a:rPr lang="en-US" altLang="el-GR" sz="2400" dirty="0"/>
              <a:t>29 </a:t>
            </a:r>
            <a:r>
              <a:rPr lang="el-GR" altLang="el-GR" sz="2400" dirty="0"/>
              <a:t>διαφορετικοί ορισμοί                               </a:t>
            </a:r>
            <a:r>
              <a:rPr lang="en-US" altLang="el-GR" sz="2400" dirty="0"/>
              <a:t> </a:t>
            </a:r>
            <a:r>
              <a:rPr lang="en-US" altLang="el-GR" sz="2000" dirty="0">
                <a:solidFill>
                  <a:srgbClr val="0000FF"/>
                </a:solidFill>
              </a:rPr>
              <a:t>Bruce</a:t>
            </a:r>
            <a:r>
              <a:rPr lang="el-GR" altLang="el-GR" sz="2000" dirty="0">
                <a:solidFill>
                  <a:srgbClr val="0000FF"/>
                </a:solidFill>
              </a:rPr>
              <a:t> 2001</a:t>
            </a:r>
            <a:endParaRPr lang="en-US" altLang="el-GR" sz="2000" dirty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endParaRPr lang="el-GR" altLang="el-GR" sz="2000" dirty="0"/>
          </a:p>
          <a:p>
            <a:pPr>
              <a:spcAft>
                <a:spcPts val="600"/>
              </a:spcAft>
            </a:pPr>
            <a:endParaRPr lang="el-GR" altLang="el-GR" sz="2000" dirty="0"/>
          </a:p>
          <a:p>
            <a:pPr>
              <a:spcAft>
                <a:spcPts val="600"/>
              </a:spcAft>
            </a:pPr>
            <a:endParaRPr lang="el-GR" altLang="el-GR" sz="2000" dirty="0"/>
          </a:p>
          <a:p>
            <a:pPr>
              <a:spcAft>
                <a:spcPts val="600"/>
              </a:spcAft>
            </a:pPr>
            <a:endParaRPr lang="en-US" altLang="el-GR" sz="2000" dirty="0"/>
          </a:p>
          <a:p>
            <a:pPr>
              <a:spcAft>
                <a:spcPts val="600"/>
              </a:spcAft>
            </a:pPr>
            <a:endParaRPr lang="en-US" altLang="el-GR" sz="2000" dirty="0"/>
          </a:p>
          <a:p>
            <a:pPr>
              <a:spcAft>
                <a:spcPts val="600"/>
              </a:spcAft>
            </a:pPr>
            <a:endParaRPr lang="en-US" altLang="el-GR" sz="2000" dirty="0"/>
          </a:p>
          <a:p>
            <a:pPr>
              <a:spcAft>
                <a:spcPts val="600"/>
              </a:spcAft>
            </a:pPr>
            <a:endParaRPr lang="en-US" altLang="el-GR" sz="2000" dirty="0"/>
          </a:p>
          <a:p>
            <a:pPr>
              <a:spcAft>
                <a:spcPts val="600"/>
              </a:spcAft>
            </a:pPr>
            <a:endParaRPr lang="en-US" altLang="el-GR" sz="2000" dirty="0"/>
          </a:p>
          <a:p>
            <a:pPr>
              <a:spcAft>
                <a:spcPts val="600"/>
              </a:spcAft>
              <a:buNone/>
            </a:pPr>
            <a:r>
              <a:rPr lang="en-US" altLang="el-GR" sz="2000" dirty="0"/>
              <a:t>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541589"/>
            <a:ext cx="8732837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4 - Ορθογώνιο"/>
          <p:cNvSpPr>
            <a:spLocks noChangeArrowheads="1"/>
          </p:cNvSpPr>
          <p:nvPr/>
        </p:nvSpPr>
        <p:spPr bwMode="auto">
          <a:xfrm>
            <a:off x="2640013" y="5661026"/>
            <a:ext cx="698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>
                <a:solidFill>
                  <a:srgbClr val="0000FF"/>
                </a:solidFill>
              </a:rPr>
              <a:t>International Study Group of Rectal Cancer 2010</a:t>
            </a:r>
            <a:endParaRPr lang="el-GR" altLang="el-GR">
              <a:solidFill>
                <a:srgbClr val="0000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A9111BD-6AF0-4B68-9C6C-18FD3257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375374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16387" name="2 - Θέση περιεχομένου"/>
          <p:cNvSpPr>
            <a:spLocks noGrp="1"/>
          </p:cNvSpPr>
          <p:nvPr>
            <p:ph idx="1"/>
          </p:nvPr>
        </p:nvSpPr>
        <p:spPr>
          <a:xfrm>
            <a:off x="4727575" y="3141663"/>
            <a:ext cx="5761038" cy="3167062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sz="2000"/>
              <a:t>Χαμηλή πρόσθια εκτομή του ορθού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sz="2000"/>
              <a:t>12 διαφορετικοί ορισμοί ΑΔ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sz="2000"/>
              <a:t>6 ορισμοί μτχ θνητότητας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l-GR" altLang="el-GR" sz="2000"/>
          </a:p>
          <a:p>
            <a:pPr eaLnBrk="1" hangingPunct="1"/>
            <a:r>
              <a:rPr lang="el-GR" altLang="el-GR" sz="2000"/>
              <a:t>Συχνότητα διαφυγής </a:t>
            </a:r>
            <a:r>
              <a:rPr lang="en-US" altLang="el-GR" sz="2000"/>
              <a:t>9% 974</a:t>
            </a:r>
            <a:r>
              <a:rPr lang="el-GR" altLang="el-GR" sz="2000"/>
              <a:t>/10343 (3-28%)</a:t>
            </a:r>
          </a:p>
          <a:p>
            <a:pPr eaLnBrk="1" hangingPunct="1"/>
            <a:r>
              <a:rPr lang="el-GR" altLang="el-GR" sz="2000"/>
              <a:t>Συνολική θνητότητα 2% (0-8%)</a:t>
            </a:r>
            <a:r>
              <a:rPr lang="en-US" altLang="el-GR" sz="2000"/>
              <a:t> </a:t>
            </a:r>
            <a:endParaRPr lang="el-GR" altLang="el-GR" sz="2000"/>
          </a:p>
          <a:p>
            <a:pPr eaLnBrk="1" hangingPunct="1"/>
            <a:r>
              <a:rPr lang="el-GR" altLang="el-GR" sz="2000"/>
              <a:t>Θνητότητα συνεπεία της διαφυγής 0.7% 71/10343 (0-5%)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0014" y="0"/>
            <a:ext cx="6840537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565400"/>
            <a:ext cx="29972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45BBFE52-11C4-4EFA-ADE1-A97962D4D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1938733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Τίτλος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/>
          <a:lstStyle/>
          <a:p>
            <a:pPr eaLnBrk="1" hangingPunct="1"/>
            <a:r>
              <a:rPr lang="el-GR" altLang="el-GR" sz="3600"/>
              <a:t>Παράγοντες  κινδύνου διαφυγής </a:t>
            </a:r>
          </a:p>
        </p:txBody>
      </p:sp>
      <p:sp>
        <p:nvSpPr>
          <p:cNvPr id="17411" name="2 - Θέση περιεχομένου"/>
          <p:cNvSpPr>
            <a:spLocks noGrp="1"/>
          </p:cNvSpPr>
          <p:nvPr>
            <p:ph idx="1"/>
          </p:nvPr>
        </p:nvSpPr>
        <p:spPr>
          <a:xfrm>
            <a:off x="1981200" y="1052514"/>
            <a:ext cx="8229600" cy="5545137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l-GR" altLang="el-GR" sz="2000" b="1"/>
              <a:t>Διαταραχή μικροκυκλοφορίας</a:t>
            </a:r>
            <a:r>
              <a:rPr lang="el-GR" altLang="el-GR" sz="2000"/>
              <a:t> </a:t>
            </a:r>
            <a:r>
              <a:rPr lang="en-US" altLang="el-GR" sz="2000"/>
              <a:t> - </a:t>
            </a:r>
            <a:r>
              <a:rPr lang="el-GR" altLang="el-GR" sz="2000"/>
              <a:t>κάπνισμα, ΣΔ</a:t>
            </a:r>
          </a:p>
          <a:p>
            <a:pPr>
              <a:spcAft>
                <a:spcPts val="600"/>
              </a:spcAft>
            </a:pPr>
            <a:r>
              <a:rPr lang="el-GR" altLang="el-GR" sz="2000" b="1"/>
              <a:t>Υψος αναστόμωσης</a:t>
            </a:r>
          </a:p>
          <a:p>
            <a:pPr>
              <a:spcAft>
                <a:spcPts val="600"/>
              </a:spcAft>
            </a:pPr>
            <a:r>
              <a:rPr lang="el-GR" altLang="el-GR" sz="2000" b="1"/>
              <a:t>Προεγχειρητική ΑΘ;</a:t>
            </a:r>
            <a:r>
              <a:rPr lang="el-GR" altLang="el-GR" sz="2000"/>
              <a:t>       </a:t>
            </a:r>
            <a:r>
              <a:rPr lang="el-GR" altLang="el-GR" sz="1800">
                <a:solidFill>
                  <a:srgbClr val="0000FF"/>
                </a:solidFill>
              </a:rPr>
              <a:t>Chambers 2004, Rullier 1998, Alves 2002 </a:t>
            </a:r>
          </a:p>
          <a:p>
            <a:pPr>
              <a:spcAft>
                <a:spcPts val="600"/>
              </a:spcAft>
            </a:pPr>
            <a:r>
              <a:rPr lang="el-GR" altLang="el-GR" sz="2000" b="1"/>
              <a:t>Υποθρεψία    </a:t>
            </a:r>
            <a:r>
              <a:rPr lang="el-GR" altLang="el-GR" sz="2000"/>
              <a:t>;ΟΠΔ</a:t>
            </a:r>
            <a:r>
              <a:rPr lang="el-GR" altLang="el-GR" sz="2000" b="1"/>
              <a:t>                      </a:t>
            </a:r>
            <a:r>
              <a:rPr lang="en-US" altLang="el-GR" sz="1800">
                <a:solidFill>
                  <a:srgbClr val="0000FF"/>
                </a:solidFill>
              </a:rPr>
              <a:t>Makela</a:t>
            </a:r>
            <a:r>
              <a:rPr lang="el-GR" altLang="el-GR" sz="1800">
                <a:solidFill>
                  <a:srgbClr val="0000FF"/>
                </a:solidFill>
              </a:rPr>
              <a:t> 2003, Koretz 2007</a:t>
            </a:r>
            <a:endParaRPr lang="el-GR" altLang="el-GR" sz="1800" b="1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el-GR" altLang="el-GR" sz="2000" b="1"/>
              <a:t>Στεροειδή        </a:t>
            </a:r>
            <a:r>
              <a:rPr lang="el-GR" altLang="el-GR" sz="2000"/>
              <a:t>           11.8 vs 2.4% κόλον </a:t>
            </a:r>
            <a:r>
              <a:rPr lang="el-GR" altLang="el-GR" sz="1800">
                <a:solidFill>
                  <a:srgbClr val="0000FF"/>
                </a:solidFill>
              </a:rPr>
              <a:t>                Konishi 2006 </a:t>
            </a:r>
          </a:p>
          <a:p>
            <a:pPr>
              <a:spcAft>
                <a:spcPts val="600"/>
              </a:spcAft>
            </a:pPr>
            <a:r>
              <a:rPr lang="el-GR" altLang="el-GR" sz="2000" b="1"/>
              <a:t>ΑSA&gt;3 </a:t>
            </a:r>
            <a:r>
              <a:rPr lang="el-GR" altLang="el-GR" sz="2000"/>
              <a:t>   κόλον                                                      </a:t>
            </a:r>
            <a:r>
              <a:rPr lang="el-GR" altLang="el-GR" sz="1800">
                <a:solidFill>
                  <a:srgbClr val="0000FF"/>
                </a:solidFill>
              </a:rPr>
              <a:t>Choi 2006 </a:t>
            </a:r>
          </a:p>
          <a:p>
            <a:pPr>
              <a:spcAft>
                <a:spcPts val="600"/>
              </a:spcAft>
            </a:pPr>
            <a:r>
              <a:rPr lang="el-GR" altLang="el-GR" sz="2000" b="1"/>
              <a:t>Bevacizumab; </a:t>
            </a:r>
            <a:r>
              <a:rPr lang="el-GR" altLang="el-GR" sz="2000"/>
              <a:t>    &gt;60 ημ                               </a:t>
            </a:r>
            <a:r>
              <a:rPr lang="el-GR" altLang="el-GR" sz="1800">
                <a:solidFill>
                  <a:srgbClr val="0000FF"/>
                </a:solidFill>
              </a:rPr>
              <a:t>Genentech 2006</a:t>
            </a:r>
            <a:endParaRPr lang="el-GR" altLang="el-GR" sz="1800" b="1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el-GR" altLang="el-GR" sz="2000" b="1"/>
              <a:t>Ανδρικό φύλο</a:t>
            </a:r>
            <a:r>
              <a:rPr lang="el-GR" altLang="el-GR" sz="2000"/>
              <a:t>  ορθό, ;κόλον      </a:t>
            </a:r>
            <a:r>
              <a:rPr lang="el-GR" altLang="el-GR" sz="1800">
                <a:solidFill>
                  <a:srgbClr val="0000FF"/>
                </a:solidFill>
              </a:rPr>
              <a:t>Law 2000, Lipska 2006, Choi 2006 </a:t>
            </a:r>
          </a:p>
          <a:p>
            <a:pPr>
              <a:spcAft>
                <a:spcPts val="600"/>
              </a:spcAft>
            </a:pPr>
            <a:r>
              <a:rPr lang="el-GR" altLang="el-GR" sz="2000" b="1"/>
              <a:t>Παχυσαρκία</a:t>
            </a:r>
            <a:r>
              <a:rPr lang="el-GR" altLang="el-GR" sz="2000"/>
              <a:t>      33% </a:t>
            </a:r>
            <a:r>
              <a:rPr lang="en-US" altLang="el-GR" sz="2000"/>
              <a:t>vs 15% (p  0.03)</a:t>
            </a:r>
            <a:r>
              <a:rPr lang="el-GR" altLang="el-GR" sz="2000"/>
              <a:t>                        </a:t>
            </a:r>
            <a:r>
              <a:rPr lang="en-US" altLang="el-GR" sz="1800">
                <a:solidFill>
                  <a:srgbClr val="0000FF"/>
                </a:solidFill>
              </a:rPr>
              <a:t>Rullier</a:t>
            </a:r>
            <a:r>
              <a:rPr lang="el-GR" altLang="el-GR" sz="1800">
                <a:solidFill>
                  <a:srgbClr val="0000FF"/>
                </a:solidFill>
              </a:rPr>
              <a:t> 1998</a:t>
            </a:r>
          </a:p>
          <a:p>
            <a:pPr>
              <a:spcAft>
                <a:spcPts val="600"/>
              </a:spcAft>
            </a:pPr>
            <a:r>
              <a:rPr lang="el-GR" altLang="el-GR" sz="2000" b="1"/>
              <a:t>Επέμβαση &gt;4ώρες                                </a:t>
            </a:r>
            <a:r>
              <a:rPr lang="el-GR" altLang="el-GR" sz="1800">
                <a:solidFill>
                  <a:srgbClr val="0000FF"/>
                </a:solidFill>
              </a:rPr>
              <a:t>Konishi 2006 </a:t>
            </a:r>
            <a:endParaRPr lang="el-GR" altLang="el-GR" sz="1800" b="1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el-GR" altLang="el-GR" sz="2000" b="1"/>
              <a:t>Απόφραξη </a:t>
            </a:r>
            <a:endParaRPr lang="el-GR" altLang="el-GR" sz="2000" b="1"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l-GR" altLang="el-GR" sz="2000" b="1"/>
              <a:t>Εκκολπωμάτωση </a:t>
            </a:r>
          </a:p>
          <a:p>
            <a:pPr>
              <a:spcAft>
                <a:spcPts val="600"/>
              </a:spcAft>
            </a:pPr>
            <a:r>
              <a:rPr lang="el-GR" altLang="el-GR" sz="2000" b="1"/>
              <a:t>Περιεγχειρητική αιμορραγία</a:t>
            </a:r>
            <a:r>
              <a:rPr lang="el-GR" altLang="el-GR" sz="2000"/>
              <a:t>              </a:t>
            </a:r>
            <a:r>
              <a:rPr lang="en-US" altLang="el-GR" sz="2000"/>
              <a:t> </a:t>
            </a:r>
            <a:r>
              <a:rPr lang="en-US" altLang="el-GR" sz="1800">
                <a:solidFill>
                  <a:srgbClr val="0000FF"/>
                </a:solidFill>
              </a:rPr>
              <a:t>Iancu</a:t>
            </a:r>
            <a:r>
              <a:rPr lang="el-GR" altLang="el-GR" sz="1800">
                <a:solidFill>
                  <a:srgbClr val="0000FF"/>
                </a:solidFill>
              </a:rPr>
              <a:t> 2008,</a:t>
            </a:r>
            <a:r>
              <a:rPr lang="en-US" altLang="el-GR" sz="1800">
                <a:solidFill>
                  <a:srgbClr val="0000FF"/>
                </a:solidFill>
              </a:rPr>
              <a:t> Jestin</a:t>
            </a:r>
            <a:r>
              <a:rPr lang="el-GR" altLang="el-GR" sz="1800">
                <a:solidFill>
                  <a:srgbClr val="0000FF"/>
                </a:solidFill>
              </a:rPr>
              <a:t> 2008,</a:t>
            </a:r>
            <a:r>
              <a:rPr lang="en-US" altLang="el-GR" sz="1800">
                <a:solidFill>
                  <a:srgbClr val="0000FF"/>
                </a:solidFill>
              </a:rPr>
              <a:t> </a:t>
            </a:r>
            <a:endParaRPr lang="el-GR" altLang="el-GR" sz="1800">
              <a:solidFill>
                <a:srgbClr val="0000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668B328-58C6-4A01-A564-5349721CA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2098140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2 - Θέση περιεχομένου"/>
          <p:cNvSpPr>
            <a:spLocks noGrp="1"/>
          </p:cNvSpPr>
          <p:nvPr>
            <p:ph idx="1"/>
          </p:nvPr>
        </p:nvSpPr>
        <p:spPr>
          <a:xfrm>
            <a:off x="714509" y="261132"/>
            <a:ext cx="10979508" cy="6294213"/>
          </a:xfrm>
        </p:spPr>
        <p:txBody>
          <a:bodyPr>
            <a:normAutofit fontScale="47500" lnSpcReduction="20000"/>
          </a:bodyPr>
          <a:lstStyle/>
          <a:p>
            <a:pPr>
              <a:spcAft>
                <a:spcPts val="600"/>
              </a:spcAft>
            </a:pPr>
            <a:r>
              <a:rPr lang="el-GR" altLang="el-GR" sz="4400" dirty="0"/>
              <a:t>Μέχρι και 28%</a:t>
            </a:r>
            <a:r>
              <a:rPr lang="en-US" altLang="el-GR" sz="4400" dirty="0"/>
              <a:t> </a:t>
            </a:r>
            <a:r>
              <a:rPr lang="el-GR" altLang="el-GR" sz="4400" dirty="0"/>
              <a:t>                          </a:t>
            </a:r>
            <a:r>
              <a:rPr lang="en-US" altLang="el-GR" sz="3600" b="1" i="1" dirty="0" err="1">
                <a:solidFill>
                  <a:srgbClr val="0070C0"/>
                </a:solidFill>
              </a:rPr>
              <a:t>Marra</a:t>
            </a:r>
            <a:r>
              <a:rPr lang="el-GR" altLang="el-GR" sz="3600" b="1" i="1" dirty="0">
                <a:solidFill>
                  <a:srgbClr val="0070C0"/>
                </a:solidFill>
              </a:rPr>
              <a:t> 2009, </a:t>
            </a:r>
            <a:r>
              <a:rPr lang="en-US" altLang="el-GR" sz="3600" b="1" i="1" dirty="0" err="1">
                <a:solidFill>
                  <a:srgbClr val="0070C0"/>
                </a:solidFill>
              </a:rPr>
              <a:t>Platell</a:t>
            </a:r>
            <a:r>
              <a:rPr lang="el-GR" altLang="el-GR" sz="3600" b="1" i="1" dirty="0">
                <a:solidFill>
                  <a:srgbClr val="0070C0"/>
                </a:solidFill>
              </a:rPr>
              <a:t> 2007, </a:t>
            </a:r>
            <a:r>
              <a:rPr lang="en-US" altLang="el-GR" sz="3600" b="1" i="1" dirty="0">
                <a:solidFill>
                  <a:srgbClr val="0070C0"/>
                </a:solidFill>
              </a:rPr>
              <a:t>Hyman</a:t>
            </a:r>
            <a:r>
              <a:rPr lang="el-GR" altLang="el-GR" sz="3600" b="1" i="1" dirty="0">
                <a:solidFill>
                  <a:srgbClr val="0070C0"/>
                </a:solidFill>
              </a:rPr>
              <a:t> 2007 </a:t>
            </a:r>
          </a:p>
          <a:p>
            <a:pPr>
              <a:spcAft>
                <a:spcPts val="600"/>
              </a:spcAft>
            </a:pPr>
            <a:endParaRPr lang="en-US" altLang="el-GR" sz="4400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el-GR" altLang="el-GR" sz="4400" b="1" dirty="0"/>
              <a:t>Ορθό</a:t>
            </a:r>
            <a:r>
              <a:rPr lang="el-GR" altLang="el-GR" sz="4400" dirty="0"/>
              <a:t> </a:t>
            </a:r>
            <a:r>
              <a:rPr lang="en-US" altLang="el-GR" sz="4400" dirty="0"/>
              <a:t>6.7%</a:t>
            </a:r>
            <a:r>
              <a:rPr lang="el-GR" altLang="el-GR" sz="4400" dirty="0"/>
              <a:t>  </a:t>
            </a:r>
            <a:r>
              <a:rPr lang="el-GR" altLang="el-GR" sz="4400" b="1" dirty="0"/>
              <a:t>κόλον</a:t>
            </a:r>
            <a:r>
              <a:rPr lang="el-GR" altLang="el-GR" sz="4400" dirty="0"/>
              <a:t> </a:t>
            </a:r>
            <a:r>
              <a:rPr lang="en-US" altLang="el-GR" sz="4400" dirty="0"/>
              <a:t>2.6% </a:t>
            </a:r>
            <a:r>
              <a:rPr lang="el-GR" altLang="el-GR" sz="4400" dirty="0"/>
              <a:t>                                             </a:t>
            </a:r>
            <a:r>
              <a:rPr lang="en-US" altLang="el-GR" sz="4400" dirty="0"/>
              <a:t> </a:t>
            </a:r>
            <a:r>
              <a:rPr lang="en-US" altLang="el-GR" sz="3600" b="1" i="1" dirty="0" err="1">
                <a:solidFill>
                  <a:srgbClr val="0070C0"/>
                </a:solidFill>
              </a:rPr>
              <a:t>Branagan</a:t>
            </a:r>
            <a:r>
              <a:rPr lang="en-US" altLang="el-GR" sz="3600" b="1" i="1" dirty="0">
                <a:solidFill>
                  <a:srgbClr val="0070C0"/>
                </a:solidFill>
              </a:rPr>
              <a:t> 2005</a:t>
            </a:r>
          </a:p>
          <a:p>
            <a:pPr>
              <a:spcAft>
                <a:spcPts val="600"/>
              </a:spcAft>
            </a:pPr>
            <a:r>
              <a:rPr lang="en-US" altLang="el-GR" sz="3800" b="1" i="1" dirty="0">
                <a:solidFill>
                  <a:srgbClr val="0070C0"/>
                </a:solidFill>
              </a:rPr>
              <a:t> </a:t>
            </a:r>
            <a:endParaRPr lang="el-GR" altLang="el-GR" sz="3800" b="1" i="1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altLang="el-GR" sz="3800" dirty="0"/>
              <a:t>    </a:t>
            </a:r>
            <a:r>
              <a:rPr lang="el-GR" altLang="el-GR" sz="4400" b="1" dirty="0"/>
              <a:t>Πάνω από ανάκαμψη </a:t>
            </a:r>
            <a:r>
              <a:rPr lang="en-US" altLang="el-GR" sz="4400" dirty="0"/>
              <a:t>7% </a:t>
            </a:r>
            <a:r>
              <a:rPr lang="el-GR" altLang="el-GR" sz="4400" dirty="0"/>
              <a:t>,     </a:t>
            </a:r>
            <a:r>
              <a:rPr lang="el-GR" altLang="el-GR" sz="4400" b="1" dirty="0"/>
              <a:t>&lt; 5</a:t>
            </a:r>
            <a:r>
              <a:rPr lang="en-US" altLang="el-GR" sz="4400" b="1" dirty="0"/>
              <a:t>cm    </a:t>
            </a:r>
            <a:r>
              <a:rPr lang="en-US" altLang="el-GR" sz="4400" dirty="0"/>
              <a:t>18%    </a:t>
            </a:r>
            <a:r>
              <a:rPr lang="el-GR" altLang="el-GR" sz="4400" dirty="0"/>
              <a:t>                                                  </a:t>
            </a:r>
            <a:r>
              <a:rPr lang="en-US" altLang="el-GR" sz="3600" b="1" i="1" dirty="0" err="1">
                <a:solidFill>
                  <a:srgbClr val="0070C0"/>
                </a:solidFill>
              </a:rPr>
              <a:t>Rullier</a:t>
            </a:r>
            <a:r>
              <a:rPr lang="en-US" altLang="el-GR" sz="3600" b="1" i="1" dirty="0">
                <a:solidFill>
                  <a:srgbClr val="0070C0"/>
                </a:solidFill>
              </a:rPr>
              <a:t> 1998</a:t>
            </a:r>
            <a:endParaRPr lang="el-GR" altLang="el-GR" sz="3600" b="1" i="1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  <a:buNone/>
            </a:pPr>
            <a:endParaRPr lang="el-GR" altLang="el-GR" sz="4200" b="1" i="1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l-GR" sz="4400" dirty="0"/>
              <a:t>3 </a:t>
            </a:r>
            <a:r>
              <a:rPr lang="el-GR" altLang="el-GR" sz="4400" dirty="0"/>
              <a:t>έως </a:t>
            </a:r>
            <a:r>
              <a:rPr lang="en-US" altLang="el-GR" sz="4400" dirty="0"/>
              <a:t>45 </a:t>
            </a:r>
            <a:r>
              <a:rPr lang="el-GR" altLang="el-GR" sz="4400" dirty="0"/>
              <a:t>ημέρες μτχ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sz="4400" dirty="0"/>
              <a:t>    </a:t>
            </a:r>
            <a:r>
              <a:rPr lang="el-GR" altLang="el-GR" sz="4400" b="1" dirty="0"/>
              <a:t>κλινική</a:t>
            </a:r>
            <a:r>
              <a:rPr lang="el-GR" altLang="el-GR" sz="4400" dirty="0"/>
              <a:t> μέση μτχ 7</a:t>
            </a:r>
            <a:r>
              <a:rPr lang="el-GR" altLang="el-GR" sz="4400" baseline="30000" dirty="0"/>
              <a:t>η</a:t>
            </a:r>
            <a:r>
              <a:rPr lang="el-GR" altLang="el-GR" sz="4400" dirty="0"/>
              <a:t> , </a:t>
            </a:r>
            <a:r>
              <a:rPr lang="el-GR" altLang="el-GR" sz="4400" b="1" dirty="0"/>
              <a:t>ακτινολογική</a:t>
            </a:r>
            <a:r>
              <a:rPr lang="el-GR" altLang="el-GR" sz="4400" dirty="0"/>
              <a:t>  16</a:t>
            </a:r>
            <a:r>
              <a:rPr lang="el-GR" altLang="el-GR" sz="4400" baseline="30000" dirty="0"/>
              <a:t>η</a:t>
            </a:r>
            <a:r>
              <a:rPr lang="el-GR" altLang="el-GR" sz="4400" dirty="0"/>
              <a:t> </a:t>
            </a:r>
            <a:r>
              <a:rPr lang="en-US" altLang="el-GR" sz="4400" dirty="0"/>
              <a:t>, </a:t>
            </a:r>
            <a:r>
              <a:rPr lang="el-GR" altLang="el-GR" sz="4400" dirty="0"/>
              <a:t>      </a:t>
            </a:r>
            <a:r>
              <a:rPr lang="en-US" altLang="el-GR" sz="4400" dirty="0"/>
              <a:t>42% </a:t>
            </a:r>
            <a:r>
              <a:rPr lang="el-GR" altLang="el-GR" sz="4400" dirty="0"/>
              <a:t> διάγνωση μετά την έξοδο                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el-GR" sz="3600" b="1" i="1" dirty="0">
                <a:solidFill>
                  <a:srgbClr val="0070C0"/>
                </a:solidFill>
              </a:rPr>
              <a:t>Hyman</a:t>
            </a:r>
            <a:r>
              <a:rPr lang="el-GR" altLang="el-GR" sz="3600" b="1" i="1" dirty="0">
                <a:solidFill>
                  <a:srgbClr val="0070C0"/>
                </a:solidFill>
              </a:rPr>
              <a:t> 2007, </a:t>
            </a:r>
            <a:r>
              <a:rPr lang="en-US" altLang="el-GR" sz="3600" b="1" i="1" dirty="0" err="1">
                <a:solidFill>
                  <a:srgbClr val="0070C0"/>
                </a:solidFill>
              </a:rPr>
              <a:t>Karanjia</a:t>
            </a:r>
            <a:r>
              <a:rPr lang="el-GR" altLang="el-GR" sz="3600" b="1" i="1" dirty="0">
                <a:solidFill>
                  <a:srgbClr val="0070C0"/>
                </a:solidFill>
              </a:rPr>
              <a:t> 1994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l-GR" altLang="el-GR" sz="4400" dirty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el-GR" altLang="el-GR" sz="4400" dirty="0"/>
              <a:t>Θνητότητα συνεπεία διαφυγής 7.5% - 39%</a:t>
            </a:r>
            <a:r>
              <a:rPr lang="el-GR" altLang="el-GR" sz="5100" dirty="0"/>
              <a:t>  </a:t>
            </a:r>
            <a:r>
              <a:rPr lang="en-US" altLang="el-GR" sz="4200" b="1" i="1" dirty="0">
                <a:solidFill>
                  <a:srgbClr val="0070C0"/>
                </a:solidFill>
              </a:rPr>
              <a:t>den </a:t>
            </a:r>
            <a:r>
              <a:rPr lang="en-US" altLang="el-GR" sz="4200" b="1" i="1" dirty="0" err="1">
                <a:solidFill>
                  <a:srgbClr val="0070C0"/>
                </a:solidFill>
              </a:rPr>
              <a:t>Dulk</a:t>
            </a:r>
            <a:r>
              <a:rPr lang="el-GR" altLang="el-GR" sz="4200" b="1" i="1" dirty="0">
                <a:solidFill>
                  <a:srgbClr val="0070C0"/>
                </a:solidFill>
              </a:rPr>
              <a:t> 2009, </a:t>
            </a:r>
            <a:r>
              <a:rPr lang="en-US" altLang="el-GR" sz="4200" b="1" i="1" dirty="0">
                <a:solidFill>
                  <a:srgbClr val="0070C0"/>
                </a:solidFill>
              </a:rPr>
              <a:t>Komen</a:t>
            </a:r>
            <a:r>
              <a:rPr lang="el-GR" altLang="el-GR" sz="4200" b="1" i="1" dirty="0">
                <a:solidFill>
                  <a:srgbClr val="0070C0"/>
                </a:solidFill>
              </a:rPr>
              <a:t> 2009</a:t>
            </a:r>
          </a:p>
          <a:p>
            <a:pPr>
              <a:spcAft>
                <a:spcPts val="600"/>
              </a:spcAft>
            </a:pPr>
            <a:endParaRPr lang="el-GR" altLang="el-GR" sz="4200" b="1" i="1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el-GR" altLang="el-GR" sz="4400" b="1" dirty="0"/>
              <a:t>Καθυστερημένη διάγνωση </a:t>
            </a:r>
            <a:endParaRPr lang="en-US" altLang="el-GR" sz="4400" b="1" dirty="0"/>
          </a:p>
          <a:p>
            <a:pPr>
              <a:spcAft>
                <a:spcPts val="600"/>
              </a:spcAft>
              <a:buNone/>
            </a:pPr>
            <a:r>
              <a:rPr lang="en-US" altLang="el-GR" sz="4400" b="1" dirty="0"/>
              <a:t>    - </a:t>
            </a:r>
            <a:r>
              <a:rPr lang="el-GR" altLang="el-GR" sz="4400" dirty="0"/>
              <a:t>ψευδώς αρνητική ακτινολογική διερεύνηση </a:t>
            </a:r>
            <a:endParaRPr lang="en-US" altLang="el-GR" sz="4400" dirty="0"/>
          </a:p>
          <a:p>
            <a:pPr>
              <a:spcAft>
                <a:spcPts val="600"/>
              </a:spcAft>
              <a:buNone/>
            </a:pPr>
            <a:r>
              <a:rPr lang="en-US" altLang="el-GR" sz="4400" dirty="0"/>
              <a:t>    - </a:t>
            </a:r>
            <a:r>
              <a:rPr lang="el-GR" altLang="el-GR" sz="4400" dirty="0"/>
              <a:t>μεσολάβηση ΣΚ</a:t>
            </a:r>
            <a:r>
              <a:rPr lang="el-GR" altLang="el-GR" sz="4400" dirty="0">
                <a:solidFill>
                  <a:srgbClr val="0000FF"/>
                </a:solidFill>
              </a:rPr>
              <a:t>                                           </a:t>
            </a:r>
            <a:r>
              <a:rPr lang="en-US" altLang="el-GR" sz="4200" b="1" i="1" dirty="0" err="1">
                <a:solidFill>
                  <a:srgbClr val="0070C0"/>
                </a:solidFill>
              </a:rPr>
              <a:t>Doeksen</a:t>
            </a:r>
            <a:r>
              <a:rPr lang="el-GR" altLang="el-GR" sz="4200" b="1" i="1" dirty="0">
                <a:solidFill>
                  <a:srgbClr val="0070C0"/>
                </a:solidFill>
              </a:rPr>
              <a:t> 2007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l-GR" altLang="el-GR" sz="2000" dirty="0">
              <a:solidFill>
                <a:srgbClr val="0000FF"/>
              </a:solidFill>
            </a:endParaRPr>
          </a:p>
          <a:p>
            <a:endParaRPr lang="el-GR" altLang="el-G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A2316B3-A03A-4011-AF58-3450AF41A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4222293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866597" y="187551"/>
            <a:ext cx="10515600" cy="958670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 eaLnBrk="1" hangingPunct="1"/>
            <a:r>
              <a:rPr lang="el-GR" altLang="el-GR" sz="3600" b="1" dirty="0"/>
              <a:t>Αιμάτωση αναστόμωσης 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1188569" y="1770691"/>
            <a:ext cx="9582532" cy="4565716"/>
          </a:xfrm>
        </p:spPr>
        <p:txBody>
          <a:bodyPr/>
          <a:lstStyle/>
          <a:p>
            <a:pPr eaLnBrk="1" hangingPunct="1">
              <a:spcAft>
                <a:spcPct val="30000"/>
              </a:spcAft>
            </a:pPr>
            <a:r>
              <a:rPr lang="el-GR" altLang="el-GR" sz="2400" dirty="0"/>
              <a:t>32% ελάττωση αιμάτωσης 2cm κεντρικά                                                          </a:t>
            </a:r>
            <a:r>
              <a:rPr lang="en-US" altLang="el-GR" sz="2400" dirty="0"/>
              <a:t>    </a:t>
            </a:r>
            <a:r>
              <a:rPr lang="el-GR" altLang="el-GR" sz="2400" dirty="0"/>
              <a:t>51% ελάττωση στην αναστόμωση                                                </a:t>
            </a:r>
            <a:r>
              <a:rPr lang="el-GR" altLang="el-GR" sz="2000" b="1" i="1" dirty="0">
                <a:solidFill>
                  <a:srgbClr val="0000FF"/>
                </a:solidFill>
              </a:rPr>
              <a:t>Boyle 2000</a:t>
            </a:r>
          </a:p>
          <a:p>
            <a:pPr>
              <a:spcAft>
                <a:spcPct val="30000"/>
              </a:spcAft>
            </a:pPr>
            <a:r>
              <a:rPr lang="el-GR" altLang="el-GR" sz="2400" dirty="0"/>
              <a:t>Μεγαλύτερη ελάττωση στο ορθικό κολόβωμα                                        Μικρή ελάττωση αυξάνει κίνδυνο 5% vs 12.9% (p 0.01)        </a:t>
            </a:r>
            <a:r>
              <a:rPr lang="el-GR" altLang="el-GR" sz="2000" b="1" i="1" dirty="0">
                <a:solidFill>
                  <a:srgbClr val="0000FF"/>
                </a:solidFill>
              </a:rPr>
              <a:t>Vignali 2000</a:t>
            </a:r>
          </a:p>
          <a:p>
            <a:pPr eaLnBrk="1" hangingPunct="1">
              <a:spcAft>
                <a:spcPct val="30000"/>
              </a:spcAft>
            </a:pPr>
            <a:r>
              <a:rPr lang="el-GR" altLang="el-GR" sz="2400" i="1" dirty="0"/>
              <a:t> </a:t>
            </a:r>
            <a:r>
              <a:rPr lang="el-GR" altLang="el-GR" sz="2400" dirty="0"/>
              <a:t>Άσχετα με ύψος απολίνωσης ίδια αιμάτωση εγκάρσιο και κατιόν </a:t>
            </a:r>
            <a:r>
              <a:rPr lang="el-GR" altLang="el-GR" sz="2400" b="1" dirty="0"/>
              <a:t>μεγάλη ελάττωση σιγμοειδές                                                                         </a:t>
            </a:r>
            <a:r>
              <a:rPr lang="el-GR" altLang="el-GR" sz="2000" b="1" i="1" dirty="0">
                <a:solidFill>
                  <a:srgbClr val="0000FF"/>
                </a:solidFill>
              </a:rPr>
              <a:t>Hall 1995</a:t>
            </a:r>
          </a:p>
          <a:p>
            <a:pPr eaLnBrk="1" hangingPunct="1">
              <a:spcAft>
                <a:spcPct val="30000"/>
              </a:spcAft>
            </a:pPr>
            <a:r>
              <a:rPr lang="el-GR" altLang="el-GR" sz="2400" i="1" dirty="0"/>
              <a:t> </a:t>
            </a:r>
            <a:r>
              <a:rPr lang="el-GR" altLang="el-GR" sz="2400" dirty="0"/>
              <a:t>Σημαντική ελάττωση αιμάτωσης στις τελικοτελικές σε σχέση με πλαγιοτελικές αναστομώσεις                                                      </a:t>
            </a:r>
            <a:r>
              <a:rPr lang="el-GR" altLang="el-GR" sz="2000" b="1" i="1" dirty="0">
                <a:solidFill>
                  <a:srgbClr val="1414DC"/>
                </a:solidFill>
              </a:rPr>
              <a:t>Hallbook 1996 </a:t>
            </a:r>
          </a:p>
          <a:p>
            <a:pPr eaLnBrk="1" hangingPunct="1">
              <a:spcAft>
                <a:spcPct val="30000"/>
              </a:spcAft>
            </a:pPr>
            <a:r>
              <a:rPr lang="el-GR" altLang="el-GR" sz="2400" dirty="0"/>
              <a:t>Ροζ βλεννογόνος</a:t>
            </a:r>
          </a:p>
          <a:p>
            <a:pPr eaLnBrk="1" hangingPunct="1">
              <a:spcAft>
                <a:spcPct val="30000"/>
              </a:spcAft>
            </a:pPr>
            <a:endParaRPr lang="el-GR" altLang="el-GR" sz="2400" i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E9DB25A-76F4-47E7-B93A-A4F09EF7F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3301701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l-GR" sz="3200" b="1" dirty="0"/>
              <a:t>Μέθοδοι αποφυγής διαφυγής και συνεπειών 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65915" y="1600200"/>
            <a:ext cx="9244885" cy="49251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l-GR" sz="2400" dirty="0" err="1"/>
              <a:t>Διεγχειρητικός</a:t>
            </a:r>
            <a:r>
              <a:rPr lang="el-GR" sz="2400" dirty="0"/>
              <a:t> έλεγχος διαφυγής αέρας ή ενδοσκόπηση </a:t>
            </a:r>
            <a:r>
              <a:rPr lang="en-US" sz="2400" dirty="0"/>
              <a:t>   </a:t>
            </a:r>
            <a:endParaRPr lang="el-GR" sz="2400" dirty="0"/>
          </a:p>
          <a:p>
            <a:pPr algn="r">
              <a:spcAft>
                <a:spcPts val="600"/>
              </a:spcAft>
              <a:buNone/>
            </a:pPr>
            <a:r>
              <a:rPr lang="el-GR" sz="2000" b="1" i="1" dirty="0">
                <a:solidFill>
                  <a:srgbClr val="0070C0"/>
                </a:solidFill>
              </a:rPr>
              <a:t>πολλές Ι</a:t>
            </a:r>
            <a:r>
              <a:rPr lang="en-US" sz="2000" b="1" i="1" dirty="0">
                <a:solidFill>
                  <a:srgbClr val="0070C0"/>
                </a:solidFill>
              </a:rPr>
              <a:t>V </a:t>
            </a:r>
            <a:r>
              <a:rPr lang="el-GR" sz="2000" b="1" i="1" dirty="0">
                <a:solidFill>
                  <a:srgbClr val="0070C0"/>
                </a:solidFill>
              </a:rPr>
              <a:t>αποδείξεις </a:t>
            </a:r>
          </a:p>
          <a:p>
            <a:pPr>
              <a:spcAft>
                <a:spcPts val="600"/>
              </a:spcAft>
            </a:pPr>
            <a:r>
              <a:rPr lang="el-GR" sz="2400" dirty="0"/>
              <a:t>Παρακαμπτήρια  ειλεοστομία </a:t>
            </a:r>
            <a:r>
              <a:rPr lang="en-US" sz="2400" dirty="0"/>
              <a:t> </a:t>
            </a:r>
            <a:r>
              <a:rPr lang="el-GR" sz="2400" dirty="0"/>
              <a:t>                                                    </a:t>
            </a:r>
            <a:r>
              <a:rPr lang="en-US" sz="2000" b="1" i="1" dirty="0" err="1">
                <a:solidFill>
                  <a:srgbClr val="0070C0"/>
                </a:solidFill>
              </a:rPr>
              <a:t>Rondelli</a:t>
            </a:r>
            <a:r>
              <a:rPr lang="en-US" sz="2000" b="1" i="1" dirty="0">
                <a:solidFill>
                  <a:srgbClr val="0070C0"/>
                </a:solidFill>
              </a:rPr>
              <a:t> 2009 </a:t>
            </a:r>
            <a:endParaRPr lang="el-GR" sz="2000" b="1" i="1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el-GR" sz="2400" dirty="0"/>
              <a:t>Παροχέτευση σε ασθενείς με παράγοντες κινδύνου </a:t>
            </a:r>
          </a:p>
          <a:p>
            <a:pPr>
              <a:spcAft>
                <a:spcPts val="600"/>
              </a:spcAft>
              <a:buNone/>
            </a:pPr>
            <a:r>
              <a:rPr lang="en-US" sz="2400" dirty="0"/>
              <a:t>     </a:t>
            </a:r>
            <a:r>
              <a:rPr lang="el-GR" sz="2400" dirty="0"/>
              <a:t>                  </a:t>
            </a:r>
            <a:r>
              <a:rPr lang="en-US" sz="2000" b="1" i="1" dirty="0">
                <a:solidFill>
                  <a:srgbClr val="0070C0"/>
                </a:solidFill>
              </a:rPr>
              <a:t>Jesus2004 (Cochrane) vs </a:t>
            </a:r>
            <a:r>
              <a:rPr lang="en-US" sz="2000" b="1" i="1" dirty="0" err="1">
                <a:solidFill>
                  <a:srgbClr val="0070C0"/>
                </a:solidFill>
              </a:rPr>
              <a:t>Peeters</a:t>
            </a:r>
            <a:r>
              <a:rPr lang="en-US" sz="2000" b="1" i="1" dirty="0">
                <a:solidFill>
                  <a:srgbClr val="0070C0"/>
                </a:solidFill>
              </a:rPr>
              <a:t> 2005 (Dutch TME trial) </a:t>
            </a:r>
            <a:r>
              <a:rPr lang="el-GR" sz="2000" b="1" i="1" dirty="0">
                <a:solidFill>
                  <a:srgbClr val="0070C0"/>
                </a:solidFill>
              </a:rPr>
              <a:t>,</a:t>
            </a:r>
            <a:r>
              <a:rPr lang="en-US" sz="2000" b="1" i="1" dirty="0" err="1">
                <a:solidFill>
                  <a:srgbClr val="0070C0"/>
                </a:solidFill>
              </a:rPr>
              <a:t>Tsujinaka</a:t>
            </a:r>
            <a:r>
              <a:rPr lang="en-US" sz="2000" b="1" i="1" dirty="0">
                <a:solidFill>
                  <a:srgbClr val="0070C0"/>
                </a:solidFill>
              </a:rPr>
              <a:t> 2008 </a:t>
            </a:r>
            <a:endParaRPr lang="el-GR" sz="2000" b="1" i="1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el-GR" sz="2400" dirty="0"/>
              <a:t>Δεν υπάρχουν ξεκάθαρες αποδείξεις που να υποστηρίζουν  την δια  χειρός ή συρραπτικού εργαλείου ή την </a:t>
            </a:r>
            <a:r>
              <a:rPr lang="el-GR" sz="2400" dirty="0" err="1"/>
              <a:t>λαπαροσκοπική</a:t>
            </a:r>
            <a:r>
              <a:rPr lang="el-GR" sz="2400" dirty="0"/>
              <a:t> τεχνική </a:t>
            </a:r>
          </a:p>
          <a:p>
            <a:pPr>
              <a:spcAft>
                <a:spcPts val="600"/>
              </a:spcAft>
            </a:pPr>
            <a:r>
              <a:rPr lang="el-GR" sz="2400" dirty="0"/>
              <a:t> Η μέθοδος της αναστόμωσης δεν επηρεάζει την εμφάνιση επιπλοκών ακόμη και σε επείγουσες επεμβάσεις </a:t>
            </a:r>
          </a:p>
          <a:p>
            <a:pPr algn="r">
              <a:spcAft>
                <a:spcPts val="600"/>
              </a:spcAft>
              <a:buNone/>
            </a:pPr>
            <a:r>
              <a:rPr lang="el-GR" sz="2400" dirty="0"/>
              <a:t>                                                            </a:t>
            </a:r>
            <a:r>
              <a:rPr lang="en-US" sz="2000" b="1" i="1" dirty="0" err="1">
                <a:solidFill>
                  <a:srgbClr val="0070C0"/>
                </a:solidFill>
              </a:rPr>
              <a:t>Demetriades</a:t>
            </a:r>
            <a:r>
              <a:rPr lang="el-GR" sz="2000" b="1" i="1" dirty="0">
                <a:solidFill>
                  <a:srgbClr val="0070C0"/>
                </a:solidFill>
              </a:rPr>
              <a:t> 2002, </a:t>
            </a:r>
            <a:r>
              <a:rPr lang="en-US" sz="2000" b="1" i="1" dirty="0">
                <a:solidFill>
                  <a:srgbClr val="0070C0"/>
                </a:solidFill>
              </a:rPr>
              <a:t>Catena</a:t>
            </a:r>
            <a:r>
              <a:rPr lang="el-GR" sz="2000" b="1" i="1" dirty="0">
                <a:solidFill>
                  <a:srgbClr val="0070C0"/>
                </a:solidFill>
              </a:rPr>
              <a:t> 2004</a:t>
            </a:r>
          </a:p>
          <a:p>
            <a:pPr>
              <a:spcAft>
                <a:spcPts val="600"/>
              </a:spcAft>
            </a:pPr>
            <a:endParaRPr lang="el-GR" sz="2400" dirty="0"/>
          </a:p>
          <a:p>
            <a:endParaRPr lang="el-GR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A11BEA6-6830-4ECD-B6A2-DAB76085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3120483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Τίτλος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rgbClr val="0000FF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l-GR" sz="3600" b="1" dirty="0"/>
              <a:t>Ακτινολογικές μέθοδοι </a:t>
            </a:r>
          </a:p>
        </p:txBody>
      </p:sp>
      <p:sp>
        <p:nvSpPr>
          <p:cNvPr id="26627" name="2 - Θέση περιεχομένου"/>
          <p:cNvSpPr>
            <a:spLocks noGrp="1"/>
          </p:cNvSpPr>
          <p:nvPr>
            <p:ph idx="1"/>
          </p:nvPr>
        </p:nvSpPr>
        <p:spPr>
          <a:xfrm>
            <a:off x="1384210" y="2153992"/>
            <a:ext cx="8362950" cy="4525963"/>
          </a:xfrm>
        </p:spPr>
        <p:txBody>
          <a:bodyPr/>
          <a:lstStyle/>
          <a:p>
            <a:pPr eaLnBrk="1" hangingPunct="1"/>
            <a:r>
              <a:rPr lang="el-GR" altLang="el-GR" sz="2400" dirty="0"/>
              <a:t>Διαρροή σκιαγραφικού στην ΑΤ συχνά δεν αναγνωρίζεται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sz="2400" b="1" dirty="0"/>
              <a:t>   Συλλογή περικολικού ή πυελικού υγρού και ελεύθερου αέρα </a:t>
            </a:r>
            <a:r>
              <a:rPr lang="el-GR" altLang="el-GR" sz="2400" dirty="0"/>
              <a:t>αναγνωρίζεται με ακρίβεια 80-100% 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el-GR" sz="2000" dirty="0" err="1">
                <a:solidFill>
                  <a:srgbClr val="0000FF"/>
                </a:solidFill>
              </a:rPr>
              <a:t>Gouya</a:t>
            </a:r>
            <a:r>
              <a:rPr lang="el-GR" altLang="el-GR" sz="2000" dirty="0">
                <a:solidFill>
                  <a:srgbClr val="0000FF"/>
                </a:solidFill>
              </a:rPr>
              <a:t> 2012, </a:t>
            </a:r>
            <a:r>
              <a:rPr lang="en-US" altLang="el-GR" sz="2000" dirty="0" err="1">
                <a:solidFill>
                  <a:srgbClr val="0000FF"/>
                </a:solidFill>
              </a:rPr>
              <a:t>Doeksen</a:t>
            </a:r>
            <a:r>
              <a:rPr lang="el-GR" altLang="el-GR" sz="2000" dirty="0">
                <a:solidFill>
                  <a:srgbClr val="0000FF"/>
                </a:solidFill>
              </a:rPr>
              <a:t> 2008, </a:t>
            </a:r>
            <a:r>
              <a:rPr lang="en-US" altLang="el-GR" sz="2000" dirty="0" err="1">
                <a:solidFill>
                  <a:srgbClr val="0000FF"/>
                </a:solidFill>
              </a:rPr>
              <a:t>Nesbakken</a:t>
            </a:r>
            <a:r>
              <a:rPr lang="el-GR" altLang="el-GR" sz="2000" dirty="0">
                <a:solidFill>
                  <a:srgbClr val="0000FF"/>
                </a:solidFill>
              </a:rPr>
              <a:t> 2005 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endParaRPr lang="el-GR" altLang="el-GR" sz="2000" dirty="0"/>
          </a:p>
          <a:p>
            <a:pPr eaLnBrk="1" hangingPunct="1"/>
            <a:r>
              <a:rPr lang="el-GR" altLang="el-GR" sz="2400" dirty="0"/>
              <a:t>Ένεμα με υδατοδιαλυτό σκιαγραφικό δεν χρειάζεται σαν ρουτίνα                                        </a:t>
            </a:r>
            <a:r>
              <a:rPr lang="en-US" altLang="el-GR" sz="2000" dirty="0" err="1">
                <a:solidFill>
                  <a:srgbClr val="0000FF"/>
                </a:solidFill>
              </a:rPr>
              <a:t>Kalady</a:t>
            </a:r>
            <a:r>
              <a:rPr lang="el-GR" altLang="el-GR" sz="2000" dirty="0">
                <a:solidFill>
                  <a:srgbClr val="0000FF"/>
                </a:solidFill>
              </a:rPr>
              <a:t> 2008, </a:t>
            </a:r>
            <a:r>
              <a:rPr lang="en-US" altLang="el-GR" sz="2000" dirty="0" err="1">
                <a:solidFill>
                  <a:srgbClr val="0000FF"/>
                </a:solidFill>
              </a:rPr>
              <a:t>Nicksa</a:t>
            </a:r>
            <a:r>
              <a:rPr lang="el-GR" altLang="el-GR" sz="2000" dirty="0">
                <a:solidFill>
                  <a:srgbClr val="0000FF"/>
                </a:solidFill>
              </a:rPr>
              <a:t> 2007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5066D1B-835D-454A-BE98-9B687ACE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27664959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2765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88913"/>
            <a:ext cx="42751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7289" y="188913"/>
            <a:ext cx="42497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2889" y="3578226"/>
            <a:ext cx="6192837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23D5B14-0D03-460B-9865-6E6236621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35653014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2867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altLang="el-GR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04814"/>
            <a:ext cx="705643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BD9A8C8-5256-4385-802C-4BBDC7EBF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940209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29699" name="2 - Θέση περιεχομένου"/>
          <p:cNvSpPr>
            <a:spLocks noGrp="1"/>
          </p:cNvSpPr>
          <p:nvPr>
            <p:ph idx="1"/>
          </p:nvPr>
        </p:nvSpPr>
        <p:spPr>
          <a:xfrm>
            <a:off x="1487319" y="2219771"/>
            <a:ext cx="9217361" cy="449738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altLang="el-GR" sz="2400" dirty="0"/>
              <a:t>Ορθό ευαισθησία  0.92</a:t>
            </a:r>
          </a:p>
          <a:p>
            <a:pPr>
              <a:spcAft>
                <a:spcPts val="600"/>
              </a:spcAft>
            </a:pPr>
            <a:r>
              <a:rPr lang="el-GR" altLang="el-GR" sz="2400" dirty="0"/>
              <a:t>Κόλον ευαισθησία  0.68</a:t>
            </a:r>
          </a:p>
          <a:p>
            <a:pPr>
              <a:spcAft>
                <a:spcPts val="600"/>
              </a:spcAft>
            </a:pPr>
            <a:r>
              <a:rPr lang="el-GR" altLang="el-GR" sz="2400" dirty="0"/>
              <a:t>Ειδικότητα  0.78 – 1.00 </a:t>
            </a:r>
            <a:r>
              <a:rPr lang="en-US" altLang="el-GR" sz="2400" dirty="0"/>
              <a:t> </a:t>
            </a:r>
            <a:r>
              <a:rPr lang="el-GR" altLang="el-GR" sz="2400" dirty="0"/>
              <a:t>   </a:t>
            </a:r>
            <a:r>
              <a:rPr lang="en-US" altLang="el-GR" sz="2000" dirty="0" err="1">
                <a:solidFill>
                  <a:srgbClr val="0000FF"/>
                </a:solidFill>
              </a:rPr>
              <a:t>Nesbakken</a:t>
            </a:r>
            <a:r>
              <a:rPr lang="el-GR" altLang="el-GR" sz="2000" dirty="0">
                <a:solidFill>
                  <a:srgbClr val="0000FF"/>
                </a:solidFill>
              </a:rPr>
              <a:t> 2005,  </a:t>
            </a:r>
            <a:r>
              <a:rPr lang="en-US" altLang="el-GR" sz="2000" dirty="0" err="1">
                <a:solidFill>
                  <a:srgbClr val="0000FF"/>
                </a:solidFill>
              </a:rPr>
              <a:t>Doeksen</a:t>
            </a:r>
            <a:r>
              <a:rPr lang="el-GR" altLang="el-GR" sz="2000" dirty="0">
                <a:solidFill>
                  <a:srgbClr val="0000FF"/>
                </a:solidFill>
              </a:rPr>
              <a:t> 2008</a:t>
            </a:r>
          </a:p>
          <a:p>
            <a:pPr>
              <a:spcAft>
                <a:spcPts val="600"/>
              </a:spcAft>
            </a:pPr>
            <a:r>
              <a:rPr lang="el-GR" altLang="el-GR" sz="2400" dirty="0"/>
              <a:t>Ακρίβεια μικρότερη αν &lt; 7</a:t>
            </a:r>
            <a:r>
              <a:rPr lang="el-GR" altLang="el-GR" sz="2400" baseline="30000" dirty="0"/>
              <a:t>η</a:t>
            </a:r>
            <a:r>
              <a:rPr lang="el-GR" altLang="el-GR" sz="2400" dirty="0"/>
              <a:t> μτχ</a:t>
            </a:r>
          </a:p>
          <a:p>
            <a:pPr>
              <a:spcAft>
                <a:spcPts val="600"/>
              </a:spcAft>
            </a:pPr>
            <a:r>
              <a:rPr lang="el-GR" altLang="el-GR" sz="2400" dirty="0"/>
              <a:t>24.4% ασθενών καθυστέρηση διάγνωσης       </a:t>
            </a:r>
            <a:r>
              <a:rPr lang="en-US" altLang="el-GR" sz="2000" dirty="0" err="1">
                <a:solidFill>
                  <a:srgbClr val="0000FF"/>
                </a:solidFill>
              </a:rPr>
              <a:t>Khoury</a:t>
            </a:r>
            <a:r>
              <a:rPr lang="el-GR" altLang="el-GR" sz="2000" dirty="0">
                <a:solidFill>
                  <a:srgbClr val="0000FF"/>
                </a:solidFill>
              </a:rPr>
              <a:t> 2009 </a:t>
            </a:r>
          </a:p>
          <a:p>
            <a:pPr>
              <a:spcAft>
                <a:spcPts val="600"/>
              </a:spcAft>
            </a:pPr>
            <a:r>
              <a:rPr lang="el-GR" altLang="el-GR" sz="2400" dirty="0"/>
              <a:t>Επαναλαμβανόμενες ΑΤ</a:t>
            </a:r>
          </a:p>
          <a:p>
            <a:pPr>
              <a:spcAft>
                <a:spcPts val="600"/>
              </a:spcAft>
            </a:pPr>
            <a:r>
              <a:rPr lang="el-GR" altLang="el-GR" sz="2400" dirty="0"/>
              <a:t>Λαπαροτομία  μετά από αρνητική απεικόνιση 52%  διαφυγές                                                 </a:t>
            </a:r>
          </a:p>
          <a:p>
            <a:pPr marL="0" indent="0" algn="r">
              <a:spcAft>
                <a:spcPts val="600"/>
              </a:spcAft>
              <a:buNone/>
            </a:pPr>
            <a:r>
              <a:rPr lang="en-US" altLang="el-GR" sz="2000" dirty="0" err="1">
                <a:solidFill>
                  <a:srgbClr val="0000FF"/>
                </a:solidFill>
              </a:rPr>
              <a:t>Doeksen</a:t>
            </a:r>
            <a:r>
              <a:rPr lang="el-GR" altLang="el-GR" sz="2000" dirty="0">
                <a:solidFill>
                  <a:srgbClr val="0000FF"/>
                </a:solidFill>
              </a:rPr>
              <a:t> 2008 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88913"/>
            <a:ext cx="8507412" cy="18716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2960703-3C52-4E0B-BB02-2F8FC6D6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1054840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94704" y="2852739"/>
            <a:ext cx="10187189" cy="3700461"/>
          </a:xfrm>
          <a:ln w="28575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endParaRPr lang="en-US" sz="1800" dirty="0"/>
          </a:p>
          <a:p>
            <a:pPr>
              <a:buFont typeface="Arial" charset="0"/>
              <a:buNone/>
              <a:defRPr/>
            </a:pPr>
            <a:r>
              <a:rPr lang="el-GR" sz="2000" dirty="0"/>
              <a:t>Ασθενείς με ΚΠΑ νεώτεροι </a:t>
            </a:r>
            <a:r>
              <a:rPr lang="en-US" sz="2000" dirty="0"/>
              <a:t>(mean age 57 </a:t>
            </a:r>
            <a:r>
              <a:rPr lang="en-US" sz="2000" dirty="0" err="1"/>
              <a:t>vs</a:t>
            </a:r>
            <a:r>
              <a:rPr lang="en-US" sz="2000" dirty="0"/>
              <a:t> 62 years, P &lt; 0.001), </a:t>
            </a:r>
            <a:endParaRPr lang="el-GR" sz="2000" dirty="0"/>
          </a:p>
          <a:p>
            <a:pPr>
              <a:buFont typeface="Arial" charset="0"/>
              <a:buChar char="•"/>
              <a:defRPr/>
            </a:pPr>
            <a:r>
              <a:rPr lang="el-GR" sz="2000" dirty="0"/>
              <a:t>καλύτερη φυσική δραστηριότητα, και εικόνα σώματος μόνο στους άνδρες </a:t>
            </a:r>
          </a:p>
          <a:p>
            <a:pPr>
              <a:buFont typeface="Arial" charset="0"/>
              <a:buChar char="•"/>
              <a:defRPr/>
            </a:pPr>
            <a:r>
              <a:rPr lang="el-GR" sz="2000" dirty="0"/>
              <a:t>λιγότερη κούραση, άλγος, οικονομικές δυσκολίες, απώλεια βάρους, και παρενέργειες ΧΘ </a:t>
            </a:r>
          </a:p>
          <a:p>
            <a:pPr>
              <a:buFont typeface="Arial" charset="0"/>
              <a:buChar char="•"/>
              <a:defRPr/>
            </a:pPr>
            <a:r>
              <a:rPr lang="el-GR" sz="2000" dirty="0"/>
              <a:t>χειρότερα δυσκοιλιότητα, συμπτώματα ΓΕΣ, σεξουαλική  λειτουργία</a:t>
            </a:r>
          </a:p>
          <a:p>
            <a:pPr>
              <a:buFont typeface="Arial" charset="0"/>
              <a:buNone/>
              <a:defRPr/>
            </a:pPr>
            <a:r>
              <a:rPr lang="el-GR" sz="2000" b="1" dirty="0"/>
              <a:t>Συνολική ποιότητα ζωής συγκρίσιμη. </a:t>
            </a:r>
          </a:p>
          <a:p>
            <a:pPr>
              <a:buFont typeface="Arial" charset="0"/>
              <a:buChar char="•"/>
              <a:defRPr/>
            </a:pPr>
            <a:endParaRPr lang="en-US" sz="2000" b="1" dirty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el-GR" sz="2400" b="1" dirty="0">
                <a:solidFill>
                  <a:srgbClr val="FF0000"/>
                </a:solidFill>
              </a:rPr>
              <a:t>Συνυπολογισμός λειτουργικών και ογκολογικών αποτελεσμάτων πριν την απόφαση </a:t>
            </a:r>
            <a:endParaRPr lang="el-GR" sz="2400" b="1" cap="all" dirty="0"/>
          </a:p>
          <a:p>
            <a:pPr>
              <a:buFont typeface="Arial" charset="0"/>
              <a:buChar char="•"/>
              <a:defRPr/>
            </a:pPr>
            <a:endParaRPr lang="el-GR" sz="2000" dirty="0"/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 bwMode="auto">
          <a:xfrm>
            <a:off x="1919288" y="5373688"/>
            <a:ext cx="822960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l-GR" sz="2000" dirty="0"/>
          </a:p>
        </p:txBody>
      </p:sp>
      <p:sp>
        <p:nvSpPr>
          <p:cNvPr id="13316" name="4 - Τίτλος"/>
          <p:cNvSpPr>
            <a:spLocks noGrp="1"/>
          </p:cNvSpPr>
          <p:nvPr>
            <p:ph type="title"/>
          </p:nvPr>
        </p:nvSpPr>
        <p:spPr>
          <a:xfrm>
            <a:off x="1992313" y="260350"/>
            <a:ext cx="8229600" cy="70643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l-GR" sz="2000" dirty="0"/>
              <a:t/>
            </a:r>
            <a:br>
              <a:rPr lang="en-US" altLang="el-GR" sz="2000" dirty="0"/>
            </a:br>
            <a:r>
              <a:rPr lang="en-US" altLang="el-GR" sz="2000" dirty="0"/>
              <a:t/>
            </a:r>
            <a:br>
              <a:rPr lang="en-US" altLang="el-GR" sz="2000" dirty="0"/>
            </a:br>
            <a:r>
              <a:rPr lang="en-US" altLang="el-GR" sz="2000" dirty="0"/>
              <a:t/>
            </a:r>
            <a:br>
              <a:rPr lang="en-US" altLang="el-GR" sz="2000" dirty="0"/>
            </a:br>
            <a:r>
              <a:rPr lang="en-US" altLang="el-GR" sz="2000" dirty="0"/>
              <a:t/>
            </a:r>
            <a:br>
              <a:rPr lang="en-US" altLang="el-GR" sz="2000" dirty="0"/>
            </a:br>
            <a:r>
              <a:rPr lang="en-US" altLang="el-GR" sz="2000" dirty="0"/>
              <a:t/>
            </a:r>
            <a:br>
              <a:rPr lang="en-US" altLang="el-GR" sz="2000" dirty="0"/>
            </a:br>
            <a:r>
              <a:rPr lang="en-US" altLang="el-GR" sz="2000" dirty="0"/>
              <a:t/>
            </a:r>
            <a:br>
              <a:rPr lang="en-US" altLang="el-GR" sz="2000" dirty="0"/>
            </a:br>
            <a:r>
              <a:rPr lang="en-US" altLang="el-GR" sz="2000" dirty="0"/>
              <a:t/>
            </a:r>
            <a:br>
              <a:rPr lang="en-US" altLang="el-GR" sz="2000" dirty="0"/>
            </a:br>
            <a:r>
              <a:rPr lang="el-GR" altLang="el-GR" sz="4000" b="1" dirty="0"/>
              <a:t>Ποιότητα ζωής </a:t>
            </a:r>
            <a:r>
              <a:rPr lang="en-US" altLang="el-GR" sz="4000" b="1" dirty="0"/>
              <a:t/>
            </a:r>
            <a:br>
              <a:rPr lang="en-US" altLang="el-GR" sz="4000" b="1" dirty="0"/>
            </a:br>
            <a:r>
              <a:rPr lang="en-US" altLang="el-GR" sz="4000" b="1" dirty="0"/>
              <a:t/>
            </a:r>
            <a:br>
              <a:rPr lang="en-US" altLang="el-GR" sz="4000" b="1" dirty="0"/>
            </a:br>
            <a:r>
              <a:rPr lang="en-US" altLang="el-GR" sz="2000" dirty="0"/>
              <a:t/>
            </a:r>
            <a:br>
              <a:rPr lang="en-US" altLang="el-GR" sz="2000" dirty="0"/>
            </a:br>
            <a:r>
              <a:rPr lang="en-US" altLang="el-GR" sz="2000" dirty="0"/>
              <a:t/>
            </a:r>
            <a:br>
              <a:rPr lang="en-US" altLang="el-GR" sz="2000" dirty="0"/>
            </a:br>
            <a:r>
              <a:rPr lang="en-US" altLang="el-GR" dirty="0"/>
              <a:t/>
            </a:r>
            <a:br>
              <a:rPr lang="en-US" altLang="el-GR" dirty="0"/>
            </a:br>
            <a:endParaRPr lang="el-GR" alt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1703389" y="1196976"/>
            <a:ext cx="8785225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+mj-cs"/>
                <a:hlinkClick r:id="rId2" tooltip="Colorectal disease : the official journal of the Association of Coloproctology of Great Britain and Ireland."/>
              </a:rPr>
              <a:t>Colorectal Dis.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+mj-cs"/>
              </a:rPr>
              <a:t> 2011 Aug;13(8):872-7. </a:t>
            </a: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+mj-cs"/>
              </a:rPr>
              <a:t>Quality of life</a:t>
            </a: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+mj-cs"/>
              </a:rPr>
              <a:t>after </a:t>
            </a:r>
            <a:r>
              <a:rPr lang="en-US" dirty="0" err="1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+mj-cs"/>
              </a:rPr>
              <a:t>coloanal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+mj-cs"/>
              </a:rPr>
              <a:t> </a:t>
            </a:r>
            <a:r>
              <a:rPr lang="en-US" dirty="0" err="1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+mj-cs"/>
              </a:rPr>
              <a:t>anastomosis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+mj-cs"/>
              </a:rPr>
              <a:t> and </a:t>
            </a:r>
            <a:r>
              <a:rPr lang="en-US" dirty="0" err="1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+mj-cs"/>
              </a:rPr>
              <a:t>abdominoperineal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+mj-cs"/>
              </a:rPr>
              <a:t> resection for distal rectal cancers: sphincter preservation </a:t>
            </a:r>
            <a:r>
              <a:rPr lang="en-US" dirty="0" err="1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+mj-cs"/>
              </a:rPr>
              <a:t>vs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+mj-cs"/>
              </a:rPr>
              <a:t> quality of life.</a:t>
            </a: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+mj-cs"/>
              </a:rPr>
              <a:t>  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u="sng" dirty="0" err="1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+mj-cs"/>
                <a:hlinkClick r:id="rId3"/>
              </a:rPr>
              <a:t>Kasparek</a:t>
            </a:r>
            <a:r>
              <a:rPr lang="en-US" u="sng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+mj-cs"/>
                <a:hlinkClick r:id="rId3"/>
              </a:rPr>
              <a:t> MS</a:t>
            </a:r>
            <a:r>
              <a:rPr lang="en-US" baseline="30000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+mj-cs"/>
              </a:rPr>
              <a:t>1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+mj-cs"/>
              </a:rPr>
              <a:t>, </a:t>
            </a:r>
            <a:r>
              <a:rPr lang="en-US" u="sng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+mj-cs"/>
                <a:hlinkClick r:id="rId4"/>
              </a:rPr>
              <a:t>Hassan I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+mj-cs"/>
              </a:rPr>
              <a:t>, </a:t>
            </a:r>
            <a:r>
              <a:rPr lang="en-US" u="sng" dirty="0" err="1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+mj-cs"/>
                <a:hlinkClick r:id="rId5"/>
              </a:rPr>
              <a:t>Cima</a:t>
            </a:r>
            <a:r>
              <a:rPr lang="en-US" u="sng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+mj-cs"/>
                <a:hlinkClick r:id="rId5"/>
              </a:rPr>
              <a:t> RR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+mj-cs"/>
              </a:rPr>
              <a:t>, </a:t>
            </a:r>
            <a:r>
              <a:rPr lang="en-US" u="sng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+mj-cs"/>
                <a:hlinkClick r:id="rId6"/>
              </a:rPr>
              <a:t>Larson DR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+mj-cs"/>
              </a:rPr>
              <a:t>, </a:t>
            </a:r>
            <a:r>
              <a:rPr lang="en-US" u="sng" dirty="0" err="1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+mj-cs"/>
                <a:hlinkClick r:id="rId7"/>
              </a:rPr>
              <a:t>Gullerud</a:t>
            </a:r>
            <a:r>
              <a:rPr lang="en-US" u="sng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+mj-cs"/>
                <a:hlinkClick r:id="rId7"/>
              </a:rPr>
              <a:t> RE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+mj-cs"/>
              </a:rPr>
              <a:t>, </a:t>
            </a:r>
            <a:r>
              <a:rPr lang="en-US" u="sng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+mj-cs"/>
                <a:hlinkClick r:id="rId8"/>
              </a:rPr>
              <a:t>Wolff BG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+mj-cs"/>
              </a:rPr>
              <a:t>.</a:t>
            </a:r>
            <a:endParaRPr lang="el-GR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59DA540-7B01-468F-AE6F-7B81BD88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29055050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1981200" y="188913"/>
            <a:ext cx="8229600" cy="576262"/>
          </a:xfrm>
          <a:solidFill>
            <a:schemeClr val="bg1">
              <a:lumMod val="85000"/>
            </a:schemeClr>
          </a:solidFill>
          <a:ln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3600" dirty="0"/>
              <a:t>Αντιμετώπιση</a:t>
            </a:r>
          </a:p>
        </p:txBody>
      </p:sp>
      <p:sp>
        <p:nvSpPr>
          <p:cNvPr id="60419" name="2 - Θέση περιεχομένου"/>
          <p:cNvSpPr>
            <a:spLocks noGrp="1"/>
          </p:cNvSpPr>
          <p:nvPr>
            <p:ph idx="1"/>
          </p:nvPr>
        </p:nvSpPr>
        <p:spPr>
          <a:xfrm>
            <a:off x="193183" y="544714"/>
            <a:ext cx="9232006" cy="5906081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endParaRPr lang="el-GR" sz="2000" b="1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l-GR" sz="2000" b="1" dirty="0"/>
              <a:t>Διαφυγή ΔΕ </a:t>
            </a:r>
            <a:r>
              <a:rPr lang="el-GR" sz="2000" b="1" dirty="0" err="1"/>
              <a:t>κόλου</a:t>
            </a:r>
            <a:r>
              <a:rPr lang="el-GR" sz="2000" dirty="0"/>
              <a:t> με μικρή μόλυνση  ανακατασκευή και παροχέτευση</a:t>
            </a:r>
            <a:endParaRPr lang="en-US" sz="2000" dirty="0"/>
          </a:p>
          <a:p>
            <a:pPr eaLnBrk="1" hangingPunct="1">
              <a:buFont typeface="Arial" charset="0"/>
              <a:buNone/>
              <a:defRPr/>
            </a:pPr>
            <a:r>
              <a:rPr lang="el-GR" sz="2000" dirty="0"/>
              <a:t>     ή </a:t>
            </a:r>
            <a:r>
              <a:rPr lang="el-GR" sz="2000" dirty="0" err="1"/>
              <a:t>ειλεοστομία</a:t>
            </a:r>
            <a:r>
              <a:rPr lang="el-GR" sz="2000" dirty="0"/>
              <a:t> και βλεννώδες συρίγγιο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l-GR" sz="2000" b="1" dirty="0"/>
              <a:t>Διαφυγή ΑΡ </a:t>
            </a:r>
            <a:r>
              <a:rPr lang="el-GR" sz="2000" b="1" dirty="0" err="1"/>
              <a:t>κόλου</a:t>
            </a:r>
            <a:r>
              <a:rPr lang="el-GR" sz="2000" b="1" dirty="0"/>
              <a:t>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l-GR" sz="2000" dirty="0"/>
              <a:t>      </a:t>
            </a:r>
            <a:r>
              <a:rPr lang="el-GR" sz="2000" dirty="0" err="1"/>
              <a:t>Ενδοπεριτοναϊκή</a:t>
            </a:r>
            <a:r>
              <a:rPr lang="el-GR" sz="2000" dirty="0"/>
              <a:t> </a:t>
            </a:r>
            <a:r>
              <a:rPr lang="el-GR" sz="2000" dirty="0" err="1"/>
              <a:t>εκτομή</a:t>
            </a:r>
            <a:r>
              <a:rPr lang="el-GR" sz="2000" dirty="0"/>
              <a:t> και </a:t>
            </a:r>
            <a:r>
              <a:rPr lang="el-GR" sz="2000" dirty="0" err="1"/>
              <a:t>στομίες</a:t>
            </a:r>
            <a:r>
              <a:rPr lang="el-GR" sz="2000" dirty="0"/>
              <a:t> 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l-GR" sz="2000" b="1" dirty="0"/>
              <a:t>Χαμηλή αναστόμωση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l-GR" sz="2000" dirty="0"/>
              <a:t>     συντηρητική αντιμετώπιση αν δεν έχει </a:t>
            </a:r>
          </a:p>
          <a:p>
            <a:pPr marL="720000">
              <a:buSzPct val="75000"/>
              <a:defRPr/>
            </a:pPr>
            <a:r>
              <a:rPr lang="el-GR" sz="2000" dirty="0"/>
              <a:t>Σηπτικό σοκ</a:t>
            </a:r>
          </a:p>
          <a:p>
            <a:pPr marL="720000">
              <a:buSzPct val="75000"/>
              <a:defRPr/>
            </a:pPr>
            <a:r>
              <a:rPr lang="el-GR" sz="2000" dirty="0"/>
              <a:t>Κοπρανώδη περιτονίτιδα</a:t>
            </a:r>
          </a:p>
          <a:p>
            <a:pPr marL="720000">
              <a:buSzPct val="75000"/>
              <a:defRPr/>
            </a:pPr>
            <a:r>
              <a:rPr lang="el-GR" sz="2000" dirty="0"/>
              <a:t>Διάσπαση μεγαλύτερη από τη μισή περίμετρο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l-GR" sz="2000" dirty="0"/>
              <a:t>     </a:t>
            </a:r>
            <a:r>
              <a:rPr lang="en-US" sz="2000" dirty="0"/>
              <a:t> </a:t>
            </a:r>
            <a:r>
              <a:rPr lang="el-GR" sz="2000" dirty="0"/>
              <a:t>                          </a:t>
            </a:r>
            <a:r>
              <a:rPr lang="en-US" sz="2000" dirty="0"/>
              <a:t>- </a:t>
            </a:r>
            <a:r>
              <a:rPr lang="el-GR" sz="2000" dirty="0"/>
              <a:t>παροχέτευση και </a:t>
            </a:r>
            <a:r>
              <a:rPr lang="el-GR" sz="2000" dirty="0" err="1"/>
              <a:t>ειλεοστομία</a:t>
            </a:r>
            <a:r>
              <a:rPr lang="el-GR" sz="2000" dirty="0"/>
              <a:t> ή κολοστομία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l-GR" sz="2000" dirty="0"/>
              <a:t>                                </a:t>
            </a:r>
            <a:r>
              <a:rPr lang="en-US" sz="2000" dirty="0"/>
              <a:t>- </a:t>
            </a:r>
            <a:r>
              <a:rPr lang="en-US" sz="2000" dirty="0" err="1"/>
              <a:t>endostents</a:t>
            </a:r>
            <a:r>
              <a:rPr lang="en-US" sz="2000" dirty="0"/>
              <a:t> </a:t>
            </a:r>
            <a:endParaRPr lang="el-GR" sz="2000" dirty="0"/>
          </a:p>
          <a:p>
            <a:pPr eaLnBrk="1" hangingPunct="1">
              <a:buFont typeface="Arial" charset="0"/>
              <a:buNone/>
              <a:defRPr/>
            </a:pPr>
            <a:r>
              <a:rPr lang="el-GR" sz="2000" dirty="0"/>
              <a:t>                                </a:t>
            </a:r>
            <a:r>
              <a:rPr lang="en-US" sz="2000" dirty="0"/>
              <a:t>- </a:t>
            </a:r>
            <a:r>
              <a:rPr lang="el-GR" sz="2000" dirty="0" err="1"/>
              <a:t>διαπρωκτική</a:t>
            </a:r>
            <a:r>
              <a:rPr lang="el-GR" sz="2000" dirty="0"/>
              <a:t> συσκευή ενδοσκοπικού κενού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l-GR" sz="2000" dirty="0"/>
              <a:t>                                </a:t>
            </a:r>
            <a:r>
              <a:rPr lang="en-US" sz="2000" dirty="0"/>
              <a:t>- clips</a:t>
            </a:r>
            <a:endParaRPr lang="el-GR" sz="2000" dirty="0"/>
          </a:p>
          <a:p>
            <a:pPr eaLnBrk="1" hangingPunct="1">
              <a:buFont typeface="Arial" charset="0"/>
              <a:buNone/>
              <a:defRPr/>
            </a:pPr>
            <a:r>
              <a:rPr lang="el-GR" sz="2000" dirty="0"/>
              <a:t>                                </a:t>
            </a:r>
            <a:r>
              <a:rPr lang="en-US" sz="2000" dirty="0"/>
              <a:t>- </a:t>
            </a:r>
            <a:r>
              <a:rPr lang="el-GR" sz="2000" dirty="0"/>
              <a:t>διάλυση της αναστόμωσης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4847" y="1167670"/>
            <a:ext cx="2397890" cy="15687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7252" y="884644"/>
            <a:ext cx="3674748" cy="1851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18543" y="2855852"/>
            <a:ext cx="2984514" cy="2115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53166" y="4971520"/>
            <a:ext cx="3649891" cy="163962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1B260BA-6AB6-441C-896E-06F763F68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22181695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Τίτλος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>
              <a:defRPr/>
            </a:pPr>
            <a:r>
              <a:rPr lang="el-GR" sz="3600" b="1" dirty="0" err="1"/>
              <a:t>Ασυμπτωματική</a:t>
            </a:r>
            <a:r>
              <a:rPr lang="el-GR" sz="3600" b="1" dirty="0"/>
              <a:t> διαφυγή </a:t>
            </a:r>
          </a:p>
        </p:txBody>
      </p:sp>
      <p:sp>
        <p:nvSpPr>
          <p:cNvPr id="39939" name="2 - Θέση περιεχομένου"/>
          <p:cNvSpPr>
            <a:spLocks noGrp="1"/>
          </p:cNvSpPr>
          <p:nvPr>
            <p:ph idx="1"/>
          </p:nvPr>
        </p:nvSpPr>
        <p:spPr>
          <a:xfrm>
            <a:off x="838200" y="1954414"/>
            <a:ext cx="10515600" cy="4351338"/>
          </a:xfrm>
        </p:spPr>
        <p:txBody>
          <a:bodyPr/>
          <a:lstStyle/>
          <a:p>
            <a:r>
              <a:rPr lang="el-GR" altLang="el-GR" sz="2400" dirty="0"/>
              <a:t>Επανάληψη εξέτασης με σκιαγραφικό σε 2-3 μήνες 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el-GR" sz="2000" dirty="0" err="1">
                <a:solidFill>
                  <a:srgbClr val="0000FF"/>
                </a:solidFill>
              </a:rPr>
              <a:t>Rahbari</a:t>
            </a:r>
            <a:r>
              <a:rPr lang="en-US" altLang="el-GR" sz="2000" dirty="0">
                <a:solidFill>
                  <a:srgbClr val="0000FF"/>
                </a:solidFill>
              </a:rPr>
              <a:t> </a:t>
            </a:r>
            <a:r>
              <a:rPr lang="el-GR" altLang="el-GR" sz="2000" dirty="0">
                <a:solidFill>
                  <a:srgbClr val="0000FF"/>
                </a:solidFill>
              </a:rPr>
              <a:t>2010</a:t>
            </a:r>
          </a:p>
          <a:p>
            <a:pPr algn="r">
              <a:buFont typeface="Arial" panose="020B0604020202020204" pitchFamily="34" charset="0"/>
              <a:buNone/>
            </a:pPr>
            <a:endParaRPr lang="el-GR" altLang="el-GR" sz="2400" dirty="0"/>
          </a:p>
          <a:p>
            <a:r>
              <a:rPr lang="el-GR" altLang="el-GR" sz="2400" dirty="0"/>
              <a:t>Μέσο χρονικό διάστημα επούλωσης 4.5 μήνες  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el-GR" sz="2000" dirty="0">
                <a:solidFill>
                  <a:srgbClr val="0000FF"/>
                </a:solidFill>
              </a:rPr>
              <a:t>Lim </a:t>
            </a:r>
            <a:r>
              <a:rPr lang="el-GR" altLang="el-GR" sz="2000" dirty="0">
                <a:solidFill>
                  <a:srgbClr val="0000FF"/>
                </a:solidFill>
              </a:rPr>
              <a:t>2006 </a:t>
            </a:r>
          </a:p>
          <a:p>
            <a:pPr algn="r">
              <a:buFont typeface="Arial" panose="020B0604020202020204" pitchFamily="34" charset="0"/>
              <a:buNone/>
            </a:pPr>
            <a:endParaRPr lang="el-GR" altLang="el-GR" sz="2400" dirty="0"/>
          </a:p>
          <a:p>
            <a:r>
              <a:rPr lang="el-GR" altLang="el-GR" sz="2400" dirty="0"/>
              <a:t>Αν επιμένει μετά από 6 μήνες στην απεικόνιση ίσως σύγκλειση ειλεοστομίας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268FA044-E266-443F-ABD6-FB31A9155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23352723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45059" name="2 - Θέση περιεχομένου"/>
          <p:cNvSpPr>
            <a:spLocks noGrp="1"/>
          </p:cNvSpPr>
          <p:nvPr>
            <p:ph idx="1"/>
          </p:nvPr>
        </p:nvSpPr>
        <p:spPr>
          <a:xfrm>
            <a:off x="838200" y="1223492"/>
            <a:ext cx="10515600" cy="5108017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sz="2400" dirty="0"/>
              <a:t>Παρακαμπτήρια στομία σε δεύτερο χρόνο συνοδεύεται από σημαντικά αυξημένη πιθανότητα μη σύγκλεισης 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el-GR" sz="2000" b="1" i="1" dirty="0">
                <a:solidFill>
                  <a:srgbClr val="0000FF"/>
                </a:solidFill>
              </a:rPr>
              <a:t>Den </a:t>
            </a:r>
            <a:r>
              <a:rPr lang="en-US" altLang="el-GR" sz="2000" b="1" i="1" dirty="0" err="1">
                <a:solidFill>
                  <a:srgbClr val="0000FF"/>
                </a:solidFill>
              </a:rPr>
              <a:t>Dulk</a:t>
            </a:r>
            <a:r>
              <a:rPr lang="en-US" altLang="el-GR" sz="2000" b="1" i="1" dirty="0">
                <a:solidFill>
                  <a:srgbClr val="0000FF"/>
                </a:solidFill>
              </a:rPr>
              <a:t> </a:t>
            </a:r>
            <a:r>
              <a:rPr lang="el-GR" altLang="el-GR" sz="2000" b="1" i="1" dirty="0">
                <a:solidFill>
                  <a:srgbClr val="0000FF"/>
                </a:solidFill>
              </a:rPr>
              <a:t>2007</a:t>
            </a:r>
          </a:p>
          <a:p>
            <a:pPr algn="r">
              <a:buFont typeface="Arial" panose="020B0604020202020204" pitchFamily="34" charset="0"/>
              <a:buNone/>
            </a:pPr>
            <a:endParaRPr lang="el-GR" altLang="el-GR" sz="2000" dirty="0"/>
          </a:p>
          <a:p>
            <a:r>
              <a:rPr lang="el-GR" altLang="el-GR" sz="2400" dirty="0"/>
              <a:t>Διάλυση της αναστόμωσης σε αποτυχίες και σε χρόνια πυελική σήψη</a:t>
            </a:r>
          </a:p>
          <a:p>
            <a:endParaRPr lang="el-GR" altLang="el-GR" sz="2400" dirty="0"/>
          </a:p>
          <a:p>
            <a:r>
              <a:rPr lang="el-GR" altLang="el-GR" sz="2400" dirty="0"/>
              <a:t>Μόνιμη στομία </a:t>
            </a:r>
          </a:p>
          <a:p>
            <a:pPr>
              <a:buFont typeface="Arial" panose="020B0604020202020204" pitchFamily="34" charset="0"/>
              <a:buNone/>
            </a:pPr>
            <a:r>
              <a:rPr lang="el-GR" altLang="el-GR" sz="2400" dirty="0"/>
              <a:t>     13% αν διατηρηθεί η αναστόμωση και 100% αν διαλυθεί     </a:t>
            </a:r>
          </a:p>
          <a:p>
            <a:pPr>
              <a:buFont typeface="Arial" panose="020B0604020202020204" pitchFamily="34" charset="0"/>
              <a:buNone/>
            </a:pPr>
            <a:r>
              <a:rPr lang="el-GR" altLang="el-GR" sz="2400" dirty="0"/>
              <a:t>      0% για ασυμπτωματική διαφυγή  22% για συμπτωματική 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el-GR" sz="2000" b="1" i="1" dirty="0" err="1">
                <a:solidFill>
                  <a:srgbClr val="0000FF"/>
                </a:solidFill>
              </a:rPr>
              <a:t>Maggiori</a:t>
            </a:r>
            <a:r>
              <a:rPr lang="el-GR" altLang="el-GR" sz="2000" b="1" i="1" dirty="0">
                <a:solidFill>
                  <a:srgbClr val="0000FF"/>
                </a:solidFill>
              </a:rPr>
              <a:t> 2011</a:t>
            </a:r>
          </a:p>
          <a:p>
            <a:r>
              <a:rPr lang="el-GR" altLang="el-GR" sz="2400" dirty="0"/>
              <a:t>Αποτυχία της επαναστόμωσης </a:t>
            </a:r>
            <a:r>
              <a:rPr lang="en-US" altLang="el-GR" sz="2400" dirty="0"/>
              <a:t> 33% </a:t>
            </a:r>
            <a:r>
              <a:rPr lang="el-GR" altLang="el-GR" sz="2400" dirty="0"/>
              <a:t>αν αρχικά κολοπρωκτική και 5% αν κολορθική</a:t>
            </a:r>
            <a:r>
              <a:rPr lang="en-US" altLang="el-GR" sz="2400" dirty="0"/>
              <a:t> </a:t>
            </a:r>
            <a:r>
              <a:rPr lang="el-GR" altLang="el-GR" sz="2400" dirty="0"/>
              <a:t>  </a:t>
            </a:r>
            <a:r>
              <a:rPr lang="el-GR" altLang="el-GR" sz="2000" dirty="0"/>
              <a:t>                                                                                                                                 </a:t>
            </a:r>
          </a:p>
          <a:p>
            <a:pPr marL="0" indent="0" algn="r">
              <a:buNone/>
            </a:pPr>
            <a:r>
              <a:rPr lang="en-US" altLang="el-GR" sz="2000" b="1" i="1" dirty="0" err="1">
                <a:solidFill>
                  <a:srgbClr val="0000FF"/>
                </a:solidFill>
              </a:rPr>
              <a:t>Lefevre</a:t>
            </a:r>
            <a:r>
              <a:rPr lang="en-US" altLang="el-GR" sz="2000" b="1" i="1" dirty="0">
                <a:solidFill>
                  <a:srgbClr val="0000FF"/>
                </a:solidFill>
              </a:rPr>
              <a:t> </a:t>
            </a:r>
            <a:r>
              <a:rPr lang="el-GR" altLang="el-GR" sz="2000" b="1" i="1" dirty="0">
                <a:solidFill>
                  <a:srgbClr val="0000FF"/>
                </a:solidFill>
              </a:rPr>
              <a:t>2011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l-GR" altLang="el-GR" sz="20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805C7B3-AAFF-47A4-BC02-B67541BC1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39533165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- Τίτλος"/>
          <p:cNvSpPr>
            <a:spLocks noGrp="1"/>
          </p:cNvSpPr>
          <p:nvPr>
            <p:ph type="title"/>
          </p:nvPr>
        </p:nvSpPr>
        <p:spPr>
          <a:xfrm>
            <a:off x="1352282" y="274638"/>
            <a:ext cx="8858518" cy="1282700"/>
          </a:xfr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1800" u="sng" dirty="0">
                <a:hlinkClick r:id="rId2" tooltip="Annals of surgery."/>
              </a:rPr>
              <a:t/>
            </a:r>
            <a:br>
              <a:rPr lang="el-GR" sz="1800" u="sng" dirty="0">
                <a:hlinkClick r:id="rId2" tooltip="Annals of surgery."/>
              </a:rPr>
            </a:br>
            <a:r>
              <a:rPr lang="el-GR" sz="1800" u="sng" dirty="0">
                <a:hlinkClick r:id="rId2" tooltip="Annals of surgery."/>
              </a:rPr>
              <a:t/>
            </a:r>
            <a:br>
              <a:rPr lang="el-GR" sz="1800" u="sng" dirty="0">
                <a:hlinkClick r:id="rId2" tooltip="Annals of surgery."/>
              </a:rPr>
            </a:br>
            <a:r>
              <a:rPr lang="el-GR" sz="2200" u="sng" dirty="0">
                <a:hlinkClick r:id="rId2" tooltip="Annals of surgery."/>
              </a:rPr>
              <a:t/>
            </a:r>
            <a:br>
              <a:rPr lang="el-GR" sz="2200" u="sng" dirty="0">
                <a:hlinkClick r:id="rId2" tooltip="Annals of surgery."/>
              </a:rPr>
            </a:br>
            <a:r>
              <a:rPr lang="en-US" sz="2200" u="sng" dirty="0">
                <a:hlinkClick r:id="rId2" tooltip="Annals of surgery."/>
              </a:rPr>
              <a:t>Ann Surg.</a:t>
            </a:r>
            <a:r>
              <a:rPr lang="en-US" sz="2200" dirty="0"/>
              <a:t> 2012 Nov;256(5):806-10; discussion 810-1. </a:t>
            </a:r>
            <a:br>
              <a:rPr lang="en-US" sz="2200" dirty="0"/>
            </a:br>
            <a:r>
              <a:rPr lang="en-US" sz="2200" b="1" dirty="0"/>
              <a:t>Redo </a:t>
            </a:r>
            <a:r>
              <a:rPr lang="en-US" sz="2200" b="1" dirty="0" err="1"/>
              <a:t>coloanal</a:t>
            </a:r>
            <a:r>
              <a:rPr lang="en-US" sz="2200" b="1" dirty="0"/>
              <a:t> </a:t>
            </a:r>
            <a:r>
              <a:rPr lang="en-US" sz="2200" b="1" dirty="0" err="1"/>
              <a:t>anastomosis</a:t>
            </a:r>
            <a:r>
              <a:rPr lang="en-US" sz="2200" b="1" dirty="0"/>
              <a:t>: a retrospective study of 66 patients.</a:t>
            </a:r>
            <a:br>
              <a:rPr lang="en-US" sz="2200" b="1" dirty="0"/>
            </a:br>
            <a:r>
              <a:rPr lang="en-US" sz="2200" u="sng" dirty="0" err="1">
                <a:hlinkClick r:id="rId3"/>
              </a:rPr>
              <a:t>Pitel</a:t>
            </a:r>
            <a:r>
              <a:rPr lang="en-US" sz="2200" u="sng" dirty="0">
                <a:hlinkClick r:id="rId3"/>
              </a:rPr>
              <a:t> S</a:t>
            </a:r>
            <a:r>
              <a:rPr lang="en-US" sz="2200" baseline="30000" dirty="0"/>
              <a:t>1</a:t>
            </a:r>
            <a:r>
              <a:rPr lang="en-US" sz="2200" dirty="0"/>
              <a:t>, </a:t>
            </a:r>
            <a:r>
              <a:rPr lang="en-US" sz="2200" u="sng" dirty="0" err="1">
                <a:hlinkClick r:id="rId4"/>
              </a:rPr>
              <a:t>Lefèvre</a:t>
            </a:r>
            <a:r>
              <a:rPr lang="en-US" sz="2200" u="sng" dirty="0">
                <a:hlinkClick r:id="rId4"/>
              </a:rPr>
              <a:t> JH</a:t>
            </a:r>
            <a:r>
              <a:rPr lang="en-US" sz="2200" dirty="0"/>
              <a:t>, </a:t>
            </a:r>
            <a:r>
              <a:rPr lang="en-US" sz="2200" u="sng" dirty="0" err="1">
                <a:hlinkClick r:id="rId5"/>
              </a:rPr>
              <a:t>Tiret</a:t>
            </a:r>
            <a:r>
              <a:rPr lang="en-US" sz="2200" u="sng" dirty="0">
                <a:hlinkClick r:id="rId5"/>
              </a:rPr>
              <a:t> E</a:t>
            </a:r>
            <a:r>
              <a:rPr lang="en-US" sz="2200" dirty="0"/>
              <a:t>, </a:t>
            </a:r>
            <a:r>
              <a:rPr lang="en-US" sz="2200" u="sng" dirty="0" err="1">
                <a:hlinkClick r:id="rId6"/>
              </a:rPr>
              <a:t>Chafai</a:t>
            </a:r>
            <a:r>
              <a:rPr lang="en-US" sz="2200" u="sng" dirty="0">
                <a:hlinkClick r:id="rId6"/>
              </a:rPr>
              <a:t> N</a:t>
            </a:r>
            <a:r>
              <a:rPr lang="en-US" sz="2200" dirty="0"/>
              <a:t>, </a:t>
            </a:r>
            <a:r>
              <a:rPr lang="en-US" sz="2200" u="sng" dirty="0" err="1">
                <a:hlinkClick r:id="rId7"/>
              </a:rPr>
              <a:t>Parc</a:t>
            </a:r>
            <a:r>
              <a:rPr lang="en-US" sz="2200" u="sng" dirty="0">
                <a:hlinkClick r:id="rId7"/>
              </a:rPr>
              <a:t> Y</a:t>
            </a:r>
            <a:r>
              <a:rPr lang="en-US" sz="2200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  <p:sp>
        <p:nvSpPr>
          <p:cNvPr id="46083" name="2 - Θέση περιεχομένου"/>
          <p:cNvSpPr>
            <a:spLocks noGrp="1"/>
          </p:cNvSpPr>
          <p:nvPr>
            <p:ph idx="1"/>
          </p:nvPr>
        </p:nvSpPr>
        <p:spPr>
          <a:xfrm>
            <a:off x="1108656" y="1799868"/>
            <a:ext cx="10515600" cy="4351338"/>
          </a:xfrm>
        </p:spPr>
        <p:txBody>
          <a:bodyPr/>
          <a:lstStyle/>
          <a:p>
            <a:endParaRPr lang="el-GR" altLang="el-GR" sz="1600" dirty="0"/>
          </a:p>
          <a:p>
            <a:r>
              <a:rPr lang="el-GR" altLang="el-GR" sz="2000" dirty="0"/>
              <a:t>66 ασθενείς , </a:t>
            </a:r>
            <a:r>
              <a:rPr lang="en-US" altLang="el-GR" sz="2000" dirty="0"/>
              <a:t>44 </a:t>
            </a:r>
            <a:r>
              <a:rPr lang="el-GR" altLang="el-GR" sz="2000" dirty="0"/>
              <a:t>ΧΚΟΑ, </a:t>
            </a:r>
            <a:r>
              <a:rPr lang="en-US" altLang="el-GR" sz="2000" dirty="0"/>
              <a:t> 22 </a:t>
            </a:r>
            <a:r>
              <a:rPr lang="el-GR" altLang="el-GR" sz="2000" dirty="0"/>
              <a:t>ΚΠΑ</a:t>
            </a:r>
          </a:p>
          <a:p>
            <a:r>
              <a:rPr lang="el-GR" altLang="el-GR" sz="2000" dirty="0"/>
              <a:t>Χρόνια πυελική σήψη, ορθοκολπικό συρίγγιο, στένωση, </a:t>
            </a:r>
            <a:r>
              <a:rPr lang="en-US" altLang="el-GR" sz="2000" dirty="0"/>
              <a:t> Hartmann</a:t>
            </a:r>
            <a:r>
              <a:rPr lang="el-GR" altLang="el-GR" sz="2000" dirty="0"/>
              <a:t>, κολοκυστικό συρίγγιο </a:t>
            </a:r>
          </a:p>
          <a:p>
            <a:r>
              <a:rPr lang="el-GR" altLang="el-GR" sz="2000" dirty="0"/>
              <a:t>3 ασθενείς αδύνατη </a:t>
            </a:r>
          </a:p>
          <a:p>
            <a:r>
              <a:rPr lang="en-US" altLang="el-GR" sz="2000" dirty="0"/>
              <a:t>Soave's procedure  27 </a:t>
            </a:r>
            <a:r>
              <a:rPr lang="el-GR" altLang="el-GR" sz="2000" dirty="0"/>
              <a:t>ασθενείς , </a:t>
            </a:r>
            <a:r>
              <a:rPr lang="en-US" altLang="el-GR" sz="2000" dirty="0"/>
              <a:t>20 </a:t>
            </a:r>
            <a:r>
              <a:rPr lang="el-GR" altLang="el-GR" sz="2000" dirty="0"/>
              <a:t>διαμεσεντερικές και 5</a:t>
            </a:r>
            <a:r>
              <a:rPr lang="en-US" altLang="el-GR" sz="2000" dirty="0"/>
              <a:t> </a:t>
            </a:r>
            <a:r>
              <a:rPr lang="en-US" altLang="el-GR" sz="2000" dirty="0" err="1"/>
              <a:t>Deloyers</a:t>
            </a:r>
            <a:r>
              <a:rPr lang="en-US" altLang="el-GR" sz="2000" dirty="0"/>
              <a:t>‘ </a:t>
            </a:r>
            <a:endParaRPr lang="el-GR" altLang="el-GR" sz="2000" dirty="0"/>
          </a:p>
          <a:p>
            <a:r>
              <a:rPr lang="el-GR" altLang="el-GR" sz="2000" dirty="0"/>
              <a:t>Θνητότητα 0%</a:t>
            </a:r>
          </a:p>
          <a:p>
            <a:r>
              <a:rPr lang="el-GR" altLang="el-GR" sz="2000" dirty="0"/>
              <a:t>Νοσηρότητα 32.3% </a:t>
            </a:r>
          </a:p>
          <a:p>
            <a:r>
              <a:rPr lang="el-GR" altLang="el-GR" sz="2000" dirty="0"/>
              <a:t>9 επανεπεμβάσεις </a:t>
            </a:r>
          </a:p>
          <a:p>
            <a:r>
              <a:rPr lang="el-GR" altLang="el-GR" sz="2000" dirty="0"/>
              <a:t>Σύγκλειση στομίας 56 ασθενείς </a:t>
            </a:r>
          </a:p>
          <a:p>
            <a:r>
              <a:rPr lang="el-GR" altLang="el-GR" sz="2000" dirty="0"/>
              <a:t>Μέσο </a:t>
            </a:r>
            <a:r>
              <a:rPr lang="en-US" altLang="el-GR" sz="2000" dirty="0" err="1"/>
              <a:t>Wexner</a:t>
            </a:r>
            <a:r>
              <a:rPr lang="en-US" altLang="el-GR" sz="2000" dirty="0"/>
              <a:t> score 8 (0-17)</a:t>
            </a:r>
            <a:endParaRPr lang="el-GR" altLang="el-GR" sz="2000" dirty="0"/>
          </a:p>
          <a:p>
            <a:pPr>
              <a:buFont typeface="Arial" panose="020B0604020202020204" pitchFamily="34" charset="0"/>
              <a:buNone/>
            </a:pPr>
            <a:endParaRPr lang="el-GR" altLang="el-GR"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27FE4310-0D78-41DE-83A7-E4FA0E1B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16743077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- Τίτλος"/>
          <p:cNvSpPr>
            <a:spLocks noGrp="1"/>
          </p:cNvSpPr>
          <p:nvPr>
            <p:ph type="title"/>
          </p:nvPr>
        </p:nvSpPr>
        <p:spPr>
          <a:xfrm>
            <a:off x="1262129" y="333375"/>
            <a:ext cx="9646277" cy="1572698"/>
          </a:xfr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2200" u="sng" dirty="0">
                <a:hlinkClick r:id="rId2" tooltip="Diseases of the colon and rectum."/>
              </a:rPr>
              <a:t/>
            </a:r>
            <a:br>
              <a:rPr lang="el-GR" sz="2200" u="sng" dirty="0">
                <a:hlinkClick r:id="rId2" tooltip="Diseases of the colon and rectum."/>
              </a:rPr>
            </a:br>
            <a:r>
              <a:rPr lang="en-US" sz="2200" u="sng" dirty="0" err="1">
                <a:hlinkClick r:id="rId2" tooltip="Diseases of the colon and rectum."/>
              </a:rPr>
              <a:t>Dis</a:t>
            </a:r>
            <a:r>
              <a:rPr lang="en-US" sz="2200" u="sng" dirty="0">
                <a:hlinkClick r:id="rId2" tooltip="Diseases of the colon and rectum."/>
              </a:rPr>
              <a:t> Colon Rectum.</a:t>
            </a:r>
            <a:r>
              <a:rPr lang="en-US" sz="2200" dirty="0"/>
              <a:t> 2013 Jun;56(6):747-55.</a:t>
            </a:r>
            <a:br>
              <a:rPr lang="en-US" sz="2200" dirty="0"/>
            </a:br>
            <a:r>
              <a:rPr lang="en-US" sz="2200" b="1" dirty="0"/>
              <a:t>Postoperative and long-term outcomes after redo surgery for failed colorectal or </a:t>
            </a:r>
            <a:r>
              <a:rPr lang="en-US" sz="2200" b="1" dirty="0" err="1"/>
              <a:t>coloanal</a:t>
            </a:r>
            <a:r>
              <a:rPr lang="en-US" sz="2200" b="1" dirty="0"/>
              <a:t> </a:t>
            </a:r>
            <a:r>
              <a:rPr lang="en-US" sz="2200" b="1" dirty="0" err="1"/>
              <a:t>anastomosis</a:t>
            </a:r>
            <a:r>
              <a:rPr lang="en-US" sz="2200" b="1" dirty="0"/>
              <a:t>: retrospective analysis of 50 patients and review of the literature.</a:t>
            </a:r>
            <a:br>
              <a:rPr lang="en-US" sz="2200" b="1" dirty="0"/>
            </a:br>
            <a:r>
              <a:rPr lang="en-US" sz="2200" u="sng" dirty="0" err="1">
                <a:hlinkClick r:id="rId3"/>
              </a:rPr>
              <a:t>Genser</a:t>
            </a:r>
            <a:r>
              <a:rPr lang="en-US" sz="2200" u="sng" dirty="0">
                <a:hlinkClick r:id="rId3"/>
              </a:rPr>
              <a:t> L</a:t>
            </a:r>
            <a:r>
              <a:rPr lang="en-US" sz="2200" baseline="30000" dirty="0"/>
              <a:t>1</a:t>
            </a:r>
            <a:r>
              <a:rPr lang="en-US" sz="2200" dirty="0"/>
              <a:t>, </a:t>
            </a:r>
            <a:r>
              <a:rPr lang="en-US" sz="2200" u="sng" dirty="0" err="1">
                <a:hlinkClick r:id="rId4"/>
              </a:rPr>
              <a:t>Manceau</a:t>
            </a:r>
            <a:r>
              <a:rPr lang="en-US" sz="2200" u="sng" dirty="0">
                <a:hlinkClick r:id="rId4"/>
              </a:rPr>
              <a:t> G</a:t>
            </a:r>
            <a:r>
              <a:rPr lang="en-US" sz="2200" dirty="0"/>
              <a:t>, </a:t>
            </a:r>
            <a:r>
              <a:rPr lang="en-US" sz="2200" u="sng" dirty="0" err="1">
                <a:hlinkClick r:id="rId5"/>
              </a:rPr>
              <a:t>Karoui</a:t>
            </a:r>
            <a:r>
              <a:rPr lang="en-US" sz="2200" u="sng" dirty="0">
                <a:hlinkClick r:id="rId5"/>
              </a:rPr>
              <a:t> M</a:t>
            </a:r>
            <a:r>
              <a:rPr lang="en-US" sz="2200" dirty="0"/>
              <a:t>, </a:t>
            </a:r>
            <a:r>
              <a:rPr lang="en-US" sz="2200" u="sng" dirty="0">
                <a:hlinkClick r:id="rId6"/>
              </a:rPr>
              <a:t>Breton S</a:t>
            </a:r>
            <a:r>
              <a:rPr lang="en-US" sz="2200" dirty="0"/>
              <a:t>, </a:t>
            </a:r>
            <a:r>
              <a:rPr lang="en-US" sz="2200" u="sng" dirty="0" err="1">
                <a:hlinkClick r:id="rId7"/>
              </a:rPr>
              <a:t>Brevart</a:t>
            </a:r>
            <a:r>
              <a:rPr lang="en-US" sz="2200" u="sng" dirty="0">
                <a:hlinkClick r:id="rId7"/>
              </a:rPr>
              <a:t> C</a:t>
            </a:r>
            <a:r>
              <a:rPr lang="en-US" sz="2200" dirty="0"/>
              <a:t>, </a:t>
            </a:r>
            <a:r>
              <a:rPr lang="en-US" sz="2200" u="sng" dirty="0">
                <a:solidFill>
                  <a:srgbClr val="0070C0"/>
                </a:solidFill>
              </a:rPr>
              <a:t>Rousseau </a:t>
            </a:r>
            <a:r>
              <a:rPr lang="en-US" sz="2200" dirty="0">
                <a:solidFill>
                  <a:srgbClr val="0070C0"/>
                </a:solidFill>
              </a:rPr>
              <a:t>,</a:t>
            </a:r>
            <a:r>
              <a:rPr lang="el-GR" sz="2200" dirty="0">
                <a:solidFill>
                  <a:srgbClr val="0070C0"/>
                </a:solidFill>
              </a:rPr>
              <a:t> </a:t>
            </a:r>
            <a:r>
              <a:rPr lang="en-US" sz="2200" u="sng" dirty="0" err="1">
                <a:hlinkClick r:id="rId8"/>
              </a:rPr>
              <a:t>Vaillant</a:t>
            </a:r>
            <a:r>
              <a:rPr lang="en-US" sz="2200" u="sng" dirty="0">
                <a:hlinkClick r:id="rId8"/>
              </a:rPr>
              <a:t> JC</a:t>
            </a:r>
            <a:r>
              <a:rPr lang="en-US" sz="2200" dirty="0"/>
              <a:t>, </a:t>
            </a:r>
            <a:r>
              <a:rPr lang="en-US" sz="2200" u="sng" dirty="0" err="1">
                <a:hlinkClick r:id="rId9"/>
              </a:rPr>
              <a:t>Hannoun</a:t>
            </a:r>
            <a:r>
              <a:rPr lang="en-US" sz="2200" u="sng" dirty="0">
                <a:hlinkClick r:id="rId9"/>
              </a:rPr>
              <a:t> L</a:t>
            </a:r>
            <a:r>
              <a:rPr lang="en-US" sz="1800" dirty="0"/>
              <a:t>.</a:t>
            </a:r>
            <a:br>
              <a:rPr lang="en-US" sz="1800" dirty="0"/>
            </a:br>
            <a:endParaRPr lang="el-GR" sz="1800" dirty="0"/>
          </a:p>
        </p:txBody>
      </p:sp>
      <p:sp>
        <p:nvSpPr>
          <p:cNvPr id="47107" name="2 - Θέση περιεχομένου"/>
          <p:cNvSpPr>
            <a:spLocks noGrp="1"/>
          </p:cNvSpPr>
          <p:nvPr>
            <p:ph idx="1"/>
          </p:nvPr>
        </p:nvSpPr>
        <p:spPr>
          <a:xfrm>
            <a:off x="1687468" y="2332037"/>
            <a:ext cx="8229600" cy="4525963"/>
          </a:xfrm>
        </p:spPr>
        <p:txBody>
          <a:bodyPr>
            <a:normAutofit/>
          </a:bodyPr>
          <a:lstStyle/>
          <a:p>
            <a:r>
              <a:rPr lang="el-GR" altLang="el-GR" sz="2400" dirty="0"/>
              <a:t>50 ασθενείς ,26 ΧΚΟΑ, 24 ΚΠ</a:t>
            </a:r>
            <a:r>
              <a:rPr lang="en-US" altLang="el-GR" sz="2400" dirty="0"/>
              <a:t>A</a:t>
            </a:r>
            <a:endParaRPr lang="el-GR" altLang="el-GR" sz="2400" dirty="0"/>
          </a:p>
          <a:p>
            <a:r>
              <a:rPr lang="el-GR" altLang="el-GR" sz="2400" dirty="0"/>
              <a:t>Στένωση, χρόνια πυελική σήψη, ορθοκολπικό συρίγγιο, </a:t>
            </a:r>
            <a:r>
              <a:rPr lang="en-US" altLang="el-GR" sz="2400" dirty="0"/>
              <a:t>Hartmann's </a:t>
            </a:r>
            <a:r>
              <a:rPr lang="el-GR" altLang="el-GR" sz="2400" dirty="0"/>
              <a:t>, υποτροπή </a:t>
            </a:r>
          </a:p>
          <a:p>
            <a:r>
              <a:rPr lang="el-GR" altLang="el-GR" sz="2400" dirty="0"/>
              <a:t>Θνητότητα 0% </a:t>
            </a:r>
          </a:p>
          <a:p>
            <a:r>
              <a:rPr lang="el-GR" altLang="el-GR" sz="2400" dirty="0"/>
              <a:t>Νοσηρότητα </a:t>
            </a:r>
            <a:r>
              <a:rPr lang="en-US" altLang="el-GR" sz="2400" dirty="0"/>
              <a:t> 26%</a:t>
            </a:r>
            <a:endParaRPr lang="el-GR" altLang="el-GR" sz="2400" dirty="0"/>
          </a:p>
          <a:p>
            <a:r>
              <a:rPr lang="el-GR" altLang="el-GR" sz="2400" dirty="0"/>
              <a:t>Όχι διαφυγή </a:t>
            </a:r>
          </a:p>
          <a:p>
            <a:r>
              <a:rPr lang="el-GR" altLang="el-GR" sz="2400" dirty="0"/>
              <a:t>Καλή λειτουργία </a:t>
            </a:r>
          </a:p>
          <a:p>
            <a:r>
              <a:rPr lang="el-GR" altLang="el-GR" sz="2400" dirty="0"/>
              <a:t>Αποφυγή στομίας 90%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BAB1AAB3-8A9E-4086-8AAA-09275800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3785491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14339" name="2 - Θέση περιεχομένου"/>
          <p:cNvSpPr>
            <a:spLocks noGrp="1"/>
          </p:cNvSpPr>
          <p:nvPr>
            <p:ph idx="1"/>
          </p:nvPr>
        </p:nvSpPr>
        <p:spPr>
          <a:xfrm>
            <a:off x="1919288" y="3789363"/>
            <a:ext cx="8229600" cy="2087562"/>
          </a:xfrm>
        </p:spPr>
        <p:txBody>
          <a:bodyPr/>
          <a:lstStyle/>
          <a:p>
            <a:endParaRPr lang="el-GR" altLang="el-GR"/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1184856" y="2924176"/>
            <a:ext cx="9697792" cy="3399351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l-GR" sz="1600" u="sng" dirty="0">
                <a:latin typeface="+mj-lt"/>
                <a:ea typeface="+mj-ea"/>
                <a:cs typeface="+mj-cs"/>
              </a:rPr>
              <a:t/>
            </a:r>
            <a:br>
              <a:rPr lang="el-GR" sz="1600" u="sng" dirty="0">
                <a:latin typeface="+mj-lt"/>
                <a:ea typeface="+mj-ea"/>
                <a:cs typeface="+mj-cs"/>
              </a:rPr>
            </a:br>
            <a:r>
              <a:rPr lang="en-US" sz="1600" b="1" dirty="0"/>
              <a:t> </a:t>
            </a:r>
            <a:r>
              <a:rPr lang="el-GR" sz="2400" b="1" dirty="0"/>
              <a:t>Συνολικά ποιότητα ζωής χωρίς διαφορές</a:t>
            </a:r>
            <a:endParaRPr lang="en-US" sz="2400" b="1" dirty="0"/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l-GR" sz="2400" b="1" dirty="0"/>
              <a:t> 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ΚΠΕΟ χειρότερη σεξουαλική λειτουργία </a:t>
            </a:r>
            <a:br>
              <a:rPr lang="el-GR" sz="2400" dirty="0"/>
            </a:br>
            <a:r>
              <a:rPr lang="el-GR" sz="2400" dirty="0"/>
              <a:t>ΚΠΑ οι περισσότεροι ασθενείς ακράτεια κοπράνων και κάποιοι αποφρακτική δυκοιλιότητα </a:t>
            </a:r>
            <a:br>
              <a:rPr lang="el-GR" sz="2400" dirty="0"/>
            </a:br>
            <a:r>
              <a:rPr lang="en-US" sz="2000" dirty="0">
                <a:latin typeface="+mj-lt"/>
                <a:ea typeface="+mj-ea"/>
                <a:cs typeface="+mj-cs"/>
              </a:rPr>
              <a:t/>
            </a:r>
            <a:br>
              <a:rPr lang="en-US" sz="2000" dirty="0">
                <a:latin typeface="+mj-lt"/>
                <a:ea typeface="+mj-ea"/>
                <a:cs typeface="+mj-cs"/>
              </a:rPr>
            </a:br>
            <a:endParaRPr lang="el-GR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184856" y="692151"/>
            <a:ext cx="9697792" cy="18774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600" u="sng" dirty="0">
                <a:solidFill>
                  <a:prstClr val="black"/>
                </a:solidFill>
                <a:latin typeface="Comic Sans MS"/>
                <a:cs typeface="Arial" charset="0"/>
                <a:hlinkClick r:id="rId2" tooltip="International journal of colorectal disease."/>
              </a:rPr>
              <a:t/>
            </a:r>
            <a:br>
              <a:rPr lang="el-GR" sz="1600" u="sng" dirty="0">
                <a:solidFill>
                  <a:prstClr val="black"/>
                </a:solidFill>
                <a:latin typeface="Comic Sans MS"/>
                <a:cs typeface="Arial" charset="0"/>
                <a:hlinkClick r:id="rId2" tooltip="International journal of colorectal disease."/>
              </a:rPr>
            </a:br>
            <a:r>
              <a:rPr lang="en-US" sz="2000" u="sng" dirty="0" err="1">
                <a:solidFill>
                  <a:prstClr val="black"/>
                </a:solidFill>
                <a:latin typeface="Calibri" panose="020F0502020204030204" pitchFamily="34" charset="0"/>
                <a:cs typeface="Arial" charset="0"/>
                <a:hlinkClick r:id="rId2" tooltip="International journal of colorectal disease."/>
              </a:rPr>
              <a:t>Int</a:t>
            </a:r>
            <a:r>
              <a:rPr lang="en-US" sz="2000" u="sng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  <a:hlinkClick r:id="rId2" tooltip="International journal of colorectal disease."/>
              </a:rPr>
              <a:t> J Colorectal Dis.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 2013 Jul;28(7):949-57.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Coloanal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 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anastomosis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 or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abdominoperineal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 resection for very low rectal cancer: what will benefit, the surgeon's pride or the patient's quality of life?</a:t>
            </a:r>
            <a:b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</a:br>
            <a:r>
              <a:rPr lang="en-US" sz="2000" u="sng" dirty="0" err="1">
                <a:solidFill>
                  <a:prstClr val="black"/>
                </a:solidFill>
                <a:latin typeface="Calibri" panose="020F0502020204030204" pitchFamily="34" charset="0"/>
                <a:cs typeface="Arial" charset="0"/>
                <a:hlinkClick r:id="rId3"/>
              </a:rPr>
              <a:t>Digennaro</a:t>
            </a:r>
            <a:r>
              <a:rPr lang="en-US" sz="2000" u="sng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  <a:hlinkClick r:id="rId3"/>
              </a:rPr>
              <a:t> R</a:t>
            </a:r>
            <a:r>
              <a:rPr lang="en-US" sz="2000" baseline="30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1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, </a:t>
            </a:r>
            <a:r>
              <a:rPr lang="en-US" sz="2000" u="sng" dirty="0" err="1">
                <a:solidFill>
                  <a:prstClr val="black"/>
                </a:solidFill>
                <a:latin typeface="Calibri" panose="020F0502020204030204" pitchFamily="34" charset="0"/>
                <a:cs typeface="Arial" charset="0"/>
                <a:hlinkClick r:id="rId4"/>
              </a:rPr>
              <a:t>Tondo</a:t>
            </a:r>
            <a:r>
              <a:rPr lang="en-US" sz="2000" u="sng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  <a:hlinkClick r:id="rId4"/>
              </a:rPr>
              <a:t> M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, </a:t>
            </a:r>
            <a:r>
              <a:rPr lang="en-US" sz="2000" u="sng" dirty="0" err="1">
                <a:solidFill>
                  <a:prstClr val="black"/>
                </a:solidFill>
                <a:latin typeface="Calibri" panose="020F0502020204030204" pitchFamily="34" charset="0"/>
                <a:cs typeface="Arial" charset="0"/>
                <a:hlinkClick r:id="rId5"/>
              </a:rPr>
              <a:t>Cuccia</a:t>
            </a:r>
            <a:r>
              <a:rPr lang="en-US" sz="2000" u="sng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  <a:hlinkClick r:id="rId5"/>
              </a:rPr>
              <a:t> F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, </a:t>
            </a:r>
            <a:r>
              <a:rPr lang="en-US" sz="2000" u="sng" dirty="0" err="1">
                <a:solidFill>
                  <a:prstClr val="black"/>
                </a:solidFill>
                <a:latin typeface="Calibri" panose="020F0502020204030204" pitchFamily="34" charset="0"/>
                <a:cs typeface="Arial" charset="0"/>
                <a:hlinkClick r:id="rId6"/>
              </a:rPr>
              <a:t>Giannini</a:t>
            </a:r>
            <a:r>
              <a:rPr lang="en-US" sz="2000" u="sng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  <a:hlinkClick r:id="rId6"/>
              </a:rPr>
              <a:t> I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, </a:t>
            </a:r>
            <a:r>
              <a:rPr lang="en-US" sz="2000" u="sng" dirty="0" err="1">
                <a:solidFill>
                  <a:prstClr val="black"/>
                </a:solidFill>
                <a:latin typeface="Calibri" panose="020F0502020204030204" pitchFamily="34" charset="0"/>
                <a:cs typeface="Arial" charset="0"/>
                <a:hlinkClick r:id="rId7"/>
              </a:rPr>
              <a:t>Pezzolla</a:t>
            </a:r>
            <a:r>
              <a:rPr lang="en-US" sz="2000" u="sng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  <a:hlinkClick r:id="rId7"/>
              </a:rPr>
              <a:t> F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, </a:t>
            </a:r>
            <a:r>
              <a:rPr lang="en-US" sz="2000" u="sng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  <a:hlinkClick r:id="rId8"/>
              </a:rPr>
              <a:t>Rinaldi M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, </a:t>
            </a:r>
            <a:r>
              <a:rPr lang="en-US" sz="2000" u="sng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  <a:hlinkClick r:id="rId9"/>
              </a:rPr>
              <a:t>Scala D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, </a:t>
            </a:r>
            <a:r>
              <a:rPr lang="en-US" sz="2000" u="sng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  <a:hlinkClick r:id="rId10"/>
              </a:rPr>
              <a:t>Romano G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,  </a:t>
            </a:r>
            <a:r>
              <a:rPr lang="en-US" sz="2000" u="sng" dirty="0" err="1">
                <a:solidFill>
                  <a:prstClr val="black"/>
                </a:solidFill>
                <a:latin typeface="Calibri" panose="020F0502020204030204" pitchFamily="34" charset="0"/>
                <a:cs typeface="Arial" charset="0"/>
                <a:hlinkClick r:id="rId11"/>
              </a:rPr>
              <a:t>Altomare</a:t>
            </a:r>
            <a:r>
              <a:rPr lang="en-US" sz="2000" u="sng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  <a:hlinkClick r:id="rId11"/>
              </a:rPr>
              <a:t> DF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.</a:t>
            </a: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 </a:t>
            </a:r>
            <a:endParaRPr lang="el-GR" sz="2000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1604EB0-908C-4547-9E11-DF737BA66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3572544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16387" name="2 - Θέση περιεχομένου"/>
          <p:cNvSpPr>
            <a:spLocks noGrp="1"/>
          </p:cNvSpPr>
          <p:nvPr>
            <p:ph idx="1"/>
          </p:nvPr>
        </p:nvSpPr>
        <p:spPr>
          <a:xfrm>
            <a:off x="4727575" y="3180300"/>
            <a:ext cx="5761038" cy="3167062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sz="2000" dirty="0"/>
              <a:t>Χαμηλή πρόσθια εκτομή του ορθού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sz="2000" dirty="0"/>
              <a:t>12 διαφορετικοί ορισμοί ΑΔ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sz="2000" dirty="0"/>
              <a:t>6 ορισμοί μτχ θνητότητας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l-GR" altLang="el-GR" sz="2000" dirty="0"/>
          </a:p>
          <a:p>
            <a:pPr eaLnBrk="1" hangingPunct="1"/>
            <a:r>
              <a:rPr lang="el-GR" altLang="el-GR" sz="2000" b="1" dirty="0"/>
              <a:t>Συχνότητα διαφυγής </a:t>
            </a:r>
            <a:r>
              <a:rPr lang="en-US" altLang="el-GR" sz="2000" b="1" dirty="0"/>
              <a:t>9% </a:t>
            </a:r>
            <a:r>
              <a:rPr lang="en-US" altLang="el-GR" sz="2000" dirty="0"/>
              <a:t>974</a:t>
            </a:r>
            <a:r>
              <a:rPr lang="el-GR" altLang="el-GR" sz="2000" dirty="0"/>
              <a:t>/10343 (</a:t>
            </a:r>
            <a:r>
              <a:rPr lang="el-GR" altLang="el-GR" sz="2000" b="1" dirty="0"/>
              <a:t>3-28%</a:t>
            </a:r>
            <a:r>
              <a:rPr lang="el-GR" altLang="el-GR" sz="2000" dirty="0"/>
              <a:t>)</a:t>
            </a:r>
          </a:p>
          <a:p>
            <a:pPr eaLnBrk="1" hangingPunct="1"/>
            <a:r>
              <a:rPr lang="el-GR" altLang="el-GR" sz="2000" dirty="0"/>
              <a:t>Συνολική θνητότητα 2% (0-8%)</a:t>
            </a:r>
            <a:r>
              <a:rPr lang="en-US" altLang="el-GR" sz="2000" dirty="0"/>
              <a:t> </a:t>
            </a:r>
            <a:endParaRPr lang="el-GR" altLang="el-GR" sz="2000" dirty="0"/>
          </a:p>
          <a:p>
            <a:pPr eaLnBrk="1" hangingPunct="1"/>
            <a:r>
              <a:rPr lang="el-GR" altLang="el-GR" sz="2000" b="1" dirty="0"/>
              <a:t>Θνητότητα συνεπεία της διαφυγής 0.7% </a:t>
            </a:r>
            <a:r>
              <a:rPr lang="el-GR" altLang="el-GR" sz="2000" dirty="0"/>
              <a:t>71/10343 (</a:t>
            </a:r>
            <a:r>
              <a:rPr lang="el-GR" altLang="el-GR" sz="2000" b="1" dirty="0"/>
              <a:t>0-5%</a:t>
            </a:r>
            <a:r>
              <a:rPr lang="el-GR" altLang="el-GR" sz="2000" dirty="0"/>
              <a:t>)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0014" y="0"/>
            <a:ext cx="6840537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565400"/>
            <a:ext cx="29972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F6031E5F-7925-46A5-BD52-1F14638FE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984307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/>
          </a:p>
        </p:txBody>
      </p:sp>
      <p:sp>
        <p:nvSpPr>
          <p:cNvPr id="4096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altLang="el-GR"/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4273" y="38895"/>
            <a:ext cx="5472112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9104" y="1392576"/>
            <a:ext cx="7124831" cy="546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2AFA8589-7B5D-4D6C-994F-79FE176D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176016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- Τίτλος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>
              <a:defRPr/>
            </a:pPr>
            <a:r>
              <a:rPr lang="el-GR" sz="3600" b="1" dirty="0"/>
              <a:t>Ογκολογικό αποτέλεσμα </a:t>
            </a:r>
          </a:p>
        </p:txBody>
      </p:sp>
      <p:sp>
        <p:nvSpPr>
          <p:cNvPr id="48131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l-GR" altLang="el-GR" sz="2400" dirty="0"/>
              <a:t>Η διαφυγή επηρεάζει την </a:t>
            </a:r>
            <a:r>
              <a:rPr lang="en-US" altLang="el-GR" sz="2400" dirty="0"/>
              <a:t>5</a:t>
            </a:r>
            <a:r>
              <a:rPr lang="el-GR" altLang="el-GR" sz="2400" dirty="0"/>
              <a:t>ετη επιβίωση </a:t>
            </a:r>
          </a:p>
          <a:p>
            <a:pPr>
              <a:spcAft>
                <a:spcPts val="600"/>
              </a:spcAft>
              <a:buNone/>
            </a:pPr>
            <a:r>
              <a:rPr lang="el-GR" altLang="el-GR" sz="2400" dirty="0"/>
              <a:t>     σε σχέση με καρκίνο </a:t>
            </a:r>
            <a:r>
              <a:rPr lang="en-US" altLang="el-GR" sz="2400" dirty="0"/>
              <a:t>50%</a:t>
            </a:r>
            <a:r>
              <a:rPr lang="el-GR" altLang="el-GR" sz="2400" dirty="0"/>
              <a:t> με διαφυγή, </a:t>
            </a:r>
            <a:r>
              <a:rPr lang="en-US" altLang="el-GR" sz="2400" dirty="0"/>
              <a:t>68%</a:t>
            </a:r>
            <a:r>
              <a:rPr lang="el-GR" altLang="el-GR" sz="2400" dirty="0"/>
              <a:t> χωρίς </a:t>
            </a:r>
          </a:p>
          <a:p>
            <a:pPr algn="r">
              <a:spcAft>
                <a:spcPts val="600"/>
              </a:spcAft>
              <a:buNone/>
            </a:pPr>
            <a:r>
              <a:rPr lang="en-US" altLang="el-GR" sz="2000" b="1" i="1" dirty="0">
                <a:solidFill>
                  <a:srgbClr val="0000FF"/>
                </a:solidFill>
              </a:rPr>
              <a:t>McArdle 2005</a:t>
            </a:r>
            <a:endParaRPr lang="el-GR" altLang="el-GR" sz="2000" b="1" i="1" dirty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l-GR" altLang="el-GR" sz="2400" dirty="0"/>
              <a:t>     44% με και </a:t>
            </a:r>
            <a:r>
              <a:rPr lang="en-US" altLang="el-GR" sz="2400" dirty="0"/>
              <a:t>64% </a:t>
            </a:r>
            <a:r>
              <a:rPr lang="el-GR" altLang="el-GR" sz="2400" dirty="0"/>
              <a:t>χωρίς διαφυγή                                                                      </a:t>
            </a:r>
            <a:r>
              <a:rPr lang="en-US" altLang="el-GR" sz="2000" b="1" i="1" dirty="0">
                <a:solidFill>
                  <a:srgbClr val="0000FF"/>
                </a:solidFill>
              </a:rPr>
              <a:t>Walker 2004</a:t>
            </a:r>
          </a:p>
          <a:p>
            <a:pPr>
              <a:spcAft>
                <a:spcPts val="600"/>
              </a:spcAft>
            </a:pPr>
            <a:r>
              <a:rPr lang="el-GR" altLang="el-GR" sz="2400" dirty="0"/>
              <a:t>Επηρεάζει η ασυμπτωματική διαφυγή το ογκολογικό αποτέλεσμα</a:t>
            </a:r>
            <a:r>
              <a:rPr lang="el-GR" altLang="el-GR" sz="2000" dirty="0">
                <a:solidFill>
                  <a:srgbClr val="0000FF"/>
                </a:solidFill>
              </a:rPr>
              <a:t>;                                                    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l-GR" altLang="el-GR" sz="2000" dirty="0">
                <a:solidFill>
                  <a:srgbClr val="0000FF"/>
                </a:solidFill>
              </a:rPr>
              <a:t>                                                                                                              </a:t>
            </a:r>
            <a:r>
              <a:rPr lang="en-US" altLang="el-GR" sz="2000" b="1" i="1" dirty="0">
                <a:solidFill>
                  <a:srgbClr val="0000FF"/>
                </a:solidFill>
              </a:rPr>
              <a:t>Law</a:t>
            </a:r>
            <a:r>
              <a:rPr lang="el-GR" altLang="el-GR" sz="2000" b="1" i="1" dirty="0">
                <a:solidFill>
                  <a:srgbClr val="0000FF"/>
                </a:solidFill>
              </a:rPr>
              <a:t> 2007,</a:t>
            </a:r>
            <a:r>
              <a:rPr lang="en-US" altLang="el-GR" sz="2000" b="1" i="1" dirty="0">
                <a:solidFill>
                  <a:srgbClr val="0000FF"/>
                </a:solidFill>
              </a:rPr>
              <a:t> Merkel</a:t>
            </a:r>
            <a:r>
              <a:rPr lang="el-GR" altLang="el-GR" sz="2000" b="1" i="1" dirty="0">
                <a:solidFill>
                  <a:srgbClr val="0000FF"/>
                </a:solidFill>
              </a:rPr>
              <a:t> 2001,</a:t>
            </a:r>
            <a:r>
              <a:rPr lang="en-US" altLang="el-GR" sz="2000" b="1" i="1" dirty="0">
                <a:solidFill>
                  <a:srgbClr val="0000FF"/>
                </a:solidFill>
              </a:rPr>
              <a:t>den </a:t>
            </a:r>
            <a:r>
              <a:rPr lang="en-US" altLang="el-GR" sz="2000" b="1" i="1" dirty="0" err="1">
                <a:solidFill>
                  <a:srgbClr val="0000FF"/>
                </a:solidFill>
              </a:rPr>
              <a:t>Dulk</a:t>
            </a:r>
            <a:r>
              <a:rPr lang="el-GR" altLang="el-GR" sz="2000" b="1" i="1" dirty="0">
                <a:solidFill>
                  <a:srgbClr val="0000FF"/>
                </a:solidFill>
              </a:rPr>
              <a:t> 2009</a:t>
            </a:r>
          </a:p>
          <a:p>
            <a:pPr>
              <a:spcAft>
                <a:spcPts val="600"/>
              </a:spcAft>
            </a:pPr>
            <a:r>
              <a:rPr lang="el-GR" altLang="el-GR" sz="2400" dirty="0"/>
              <a:t>Β</a:t>
            </a:r>
            <a:r>
              <a:rPr lang="en-US" altLang="el-GR" sz="2400" dirty="0" err="1"/>
              <a:t>ias</a:t>
            </a:r>
            <a:r>
              <a:rPr lang="en-US" altLang="el-GR" sz="2400" dirty="0"/>
              <a:t> </a:t>
            </a:r>
            <a:r>
              <a:rPr lang="el-GR" altLang="el-GR" sz="2400" dirty="0"/>
              <a:t>επιλογής στις  προοπτικές μελέτες;</a:t>
            </a:r>
          </a:p>
          <a:p>
            <a:pPr>
              <a:spcAft>
                <a:spcPts val="600"/>
              </a:spcAft>
            </a:pPr>
            <a:r>
              <a:rPr lang="el-GR" altLang="el-GR" sz="2400" dirty="0"/>
              <a:t>Ενδοαυλικά κύτταρα που εμφυτεύονται σε διαφυγή;</a:t>
            </a:r>
          </a:p>
          <a:p>
            <a:pPr>
              <a:spcAft>
                <a:spcPts val="600"/>
              </a:spcAft>
            </a:pPr>
            <a:r>
              <a:rPr lang="el-GR" altLang="el-GR" sz="2400" dirty="0"/>
              <a:t>Ελάττωση ανοσολογικής λειτουργίας;</a:t>
            </a:r>
          </a:p>
          <a:p>
            <a:endParaRPr lang="el-GR" altLang="el-GR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D6014053-D335-4479-9F69-6B43AFE16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3648597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Ογκολογικές συνέπειες </a:t>
            </a:r>
          </a:p>
        </p:txBody>
      </p:sp>
      <p:sp>
        <p:nvSpPr>
          <p:cNvPr id="49155" name="2 - Θέση περιεχομένου"/>
          <p:cNvSpPr>
            <a:spLocks noGrp="1"/>
          </p:cNvSpPr>
          <p:nvPr>
            <p:ph idx="1"/>
          </p:nvPr>
        </p:nvSpPr>
        <p:spPr>
          <a:xfrm>
            <a:off x="1774825" y="2576514"/>
            <a:ext cx="8642350" cy="428148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l-GR" altLang="el-GR" sz="2400"/>
              <a:t>21 μελέτες, 13 ΠμΤ, 1ΠΤ, 7</a:t>
            </a:r>
            <a:r>
              <a:rPr lang="el-GR" altLang="el-GR" sz="2400" baseline="30000"/>
              <a:t> </a:t>
            </a:r>
            <a:r>
              <a:rPr lang="el-GR" altLang="el-GR" sz="2400"/>
              <a:t>Α     </a:t>
            </a:r>
            <a:r>
              <a:rPr lang="en-US" altLang="el-GR" sz="2400"/>
              <a:t>21902 </a:t>
            </a:r>
            <a:r>
              <a:rPr lang="el-GR" altLang="el-GR" sz="2400"/>
              <a:t>ασθενείς </a:t>
            </a:r>
          </a:p>
          <a:p>
            <a:pPr>
              <a:spcAft>
                <a:spcPts val="1200"/>
              </a:spcAft>
            </a:pPr>
            <a:r>
              <a:rPr lang="en-US" altLang="el-GR" sz="2400"/>
              <a:t>O</a:t>
            </a:r>
            <a:r>
              <a:rPr lang="el-GR" altLang="el-GR" sz="2400"/>
              <a:t>ρθό </a:t>
            </a:r>
            <a:r>
              <a:rPr lang="el-GR" altLang="el-GR" sz="2400" b="1"/>
              <a:t>αύξηση τοπικών υποτροπών </a:t>
            </a:r>
            <a:r>
              <a:rPr lang="el-GR" altLang="el-GR" sz="2400"/>
              <a:t> </a:t>
            </a:r>
            <a:r>
              <a:rPr lang="en-US" altLang="el-GR" sz="2000"/>
              <a:t>OR 2.05 (P = 0.0001)</a:t>
            </a:r>
            <a:endParaRPr lang="el-GR" altLang="el-GR" sz="2000"/>
          </a:p>
          <a:p>
            <a:pPr>
              <a:spcAft>
                <a:spcPts val="1200"/>
              </a:spcAft>
            </a:pPr>
            <a:r>
              <a:rPr lang="el-GR" altLang="el-GR" sz="2400"/>
              <a:t>Κόλον &amp; ορθό αύξηση τοπικών υποτροπών  </a:t>
            </a:r>
            <a:r>
              <a:rPr lang="en-US" altLang="el-GR" sz="2000"/>
              <a:t>OR 2.9 (P &lt; 0.001)</a:t>
            </a:r>
            <a:endParaRPr lang="el-GR" altLang="el-GR" sz="2000"/>
          </a:p>
          <a:p>
            <a:pPr>
              <a:spcAft>
                <a:spcPts val="1200"/>
              </a:spcAft>
            </a:pPr>
            <a:r>
              <a:rPr lang="el-GR" altLang="el-GR" sz="2400" b="1"/>
              <a:t>Όχι αύξηση απομακρυσμένων υποτροπών </a:t>
            </a:r>
            <a:r>
              <a:rPr lang="en-US" altLang="el-GR" sz="2000"/>
              <a:t>OR 1.38 (P=0.083)</a:t>
            </a:r>
            <a:endParaRPr lang="el-GR" altLang="el-GR" sz="2000"/>
          </a:p>
          <a:p>
            <a:pPr>
              <a:spcAft>
                <a:spcPts val="1200"/>
              </a:spcAft>
            </a:pPr>
            <a:r>
              <a:rPr lang="el-GR" altLang="el-GR" sz="2400" b="1"/>
              <a:t>Αυξημένη μακροπρόθεσμη θνητότητα σχετιζόμενη με καρκίνο </a:t>
            </a:r>
            <a:r>
              <a:rPr lang="en-US" altLang="el-GR" sz="2400" b="1"/>
              <a:t> </a:t>
            </a:r>
            <a:r>
              <a:rPr lang="en-US" altLang="el-GR" sz="2000"/>
              <a:t>OR  1.75 (P = 0.0001</a:t>
            </a:r>
            <a:r>
              <a:rPr lang="el-GR" altLang="el-GR" sz="2000"/>
              <a:t>)</a:t>
            </a:r>
            <a:endParaRPr lang="en-US" altLang="el-GR" sz="2000" i="1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8213" y="260351"/>
            <a:ext cx="7848600" cy="1584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4 - Ορθογώνιο"/>
          <p:cNvSpPr>
            <a:spLocks noChangeArrowheads="1"/>
          </p:cNvSpPr>
          <p:nvPr/>
        </p:nvSpPr>
        <p:spPr bwMode="auto">
          <a:xfrm>
            <a:off x="3000376" y="1844675"/>
            <a:ext cx="6443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1600" b="1">
                <a:latin typeface="Calibri" panose="020F0502020204030204" pitchFamily="34" charset="0"/>
              </a:rPr>
              <a:t>      </a:t>
            </a:r>
            <a:r>
              <a:rPr lang="en-US" altLang="el-GR" sz="1600" b="1">
                <a:latin typeface="Calibri" panose="020F0502020204030204" pitchFamily="34" charset="0"/>
              </a:rPr>
              <a:t>Annals of Surgery  Volume 253, Number 5, May 2011</a:t>
            </a:r>
            <a:r>
              <a:rPr lang="el-GR" altLang="el-GR" sz="1600" b="1">
                <a:latin typeface="Calibri" panose="020F0502020204030204" pitchFamily="34" charset="0"/>
              </a:rPr>
              <a:t>, 890-9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DF9916E8-426D-48E2-9282-E140D9A0A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Πεχλιβανίδης Γεώργιος, Χειρουργός - ΕΕΧΠΕΠ</a:t>
            </a:r>
          </a:p>
        </p:txBody>
      </p:sp>
    </p:spTree>
    <p:extLst>
      <p:ext uri="{BB962C8B-B14F-4D97-AF65-F5344CB8AC3E}">
        <p14:creationId xmlns:p14="http://schemas.microsoft.com/office/powerpoint/2010/main" xmlns="" val="3956099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2363</Words>
  <Application>Microsoft Office PowerPoint</Application>
  <PresentationFormat>Προσαρμογή</PresentationFormat>
  <Paragraphs>424</Paragraphs>
  <Slides>44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45" baseType="lpstr">
      <vt:lpstr>Office Theme</vt:lpstr>
      <vt:lpstr>Γεώργιος Πεχλιβανίδης </vt:lpstr>
      <vt:lpstr> </vt:lpstr>
      <vt:lpstr>Σύνδρομο Χαμηλής Πρόσθιας Εκτομής Ορθού</vt:lpstr>
      <vt:lpstr>       Ποιότητα ζωής      </vt:lpstr>
      <vt:lpstr>Διαφάνεια 5</vt:lpstr>
      <vt:lpstr>Διαφάνεια 6</vt:lpstr>
      <vt:lpstr>Διαφάνεια 7</vt:lpstr>
      <vt:lpstr>Ογκολογικό αποτέλεσμα </vt:lpstr>
      <vt:lpstr>Ογκολογικές συνέπειες </vt:lpstr>
      <vt:lpstr>Νεολήκυθος τύπου J</vt:lpstr>
      <vt:lpstr>Νεολήκυθος τύπου J</vt:lpstr>
      <vt:lpstr> Νεολήκυθος τύπου J Σπινθηρογραφική μελέτη της κένωσης  </vt:lpstr>
      <vt:lpstr>Νεολήκυθος τύπου J</vt:lpstr>
      <vt:lpstr>Νεολήκυθος τύπου J</vt:lpstr>
      <vt:lpstr>Νεολήκυθος τύπου J</vt:lpstr>
      <vt:lpstr>Νεολήκυθος τύπου J προεγχειρητική ακτινοθεραπεία</vt:lpstr>
      <vt:lpstr>Dis Colon Rectum. 2009 Dec;52(12):2004-14 Preoperative radiotherapy is associated with worse functional results after coloanal anastomosis for rectal cancer. Parc Y1, Zutshi M, Zalinski S, Ruppert R, Fürst A, Fazio VW. </vt:lpstr>
      <vt:lpstr>Νεολήκυθος τύπου J</vt:lpstr>
      <vt:lpstr>Νεολήκυθος τύπου J</vt:lpstr>
      <vt:lpstr>Διαφάνεια 20</vt:lpstr>
      <vt:lpstr>Κολοπλαστική</vt:lpstr>
      <vt:lpstr>vs</vt:lpstr>
      <vt:lpstr>Μετανάλυση Heriot AG, 2006 </vt:lpstr>
      <vt:lpstr>Διαφάνεια 24</vt:lpstr>
      <vt:lpstr>Διαφάνεια 25</vt:lpstr>
      <vt:lpstr>Colorectal Dis. 2015 Dec;17(12):1062-70. Hand-sewn coloanal anastomosis for low rectal cancer: technique and long-term outcome. Tekkis P , Tan E , Kontovounisios C , Kinross J , Georgiou C , Nicholls RJ , Rasheed S , Brown G .</vt:lpstr>
      <vt:lpstr>Διαφάνεια 27</vt:lpstr>
      <vt:lpstr>Διαφάνεια 28</vt:lpstr>
      <vt:lpstr>Tech Coloproctol. 2014 Mar 11. [Epub ahead of print] The clinical results of the Turnbull-Cutait delayed coloanal anastomosis: a systematic review. Hallet J1, Milot H, Drolet S, Desrosiers E, Grégoire RC, Bouchard A. </vt:lpstr>
      <vt:lpstr> Αναστομωτική διαφυγή </vt:lpstr>
      <vt:lpstr>Διαφάνεια 31</vt:lpstr>
      <vt:lpstr>Παράγοντες  κινδύνου διαφυγής </vt:lpstr>
      <vt:lpstr>Διαφάνεια 33</vt:lpstr>
      <vt:lpstr>Αιμάτωση αναστόμωσης </vt:lpstr>
      <vt:lpstr>Μέθοδοι αποφυγής διαφυγής και συνεπειών  </vt:lpstr>
      <vt:lpstr>Ακτινολογικές μέθοδοι </vt:lpstr>
      <vt:lpstr>Διαφάνεια 37</vt:lpstr>
      <vt:lpstr>Διαφάνεια 38</vt:lpstr>
      <vt:lpstr>Διαφάνεια 39</vt:lpstr>
      <vt:lpstr>Αντιμετώπιση</vt:lpstr>
      <vt:lpstr>Ασυμπτωματική διαφυγή </vt:lpstr>
      <vt:lpstr>Διαφάνεια 42</vt:lpstr>
      <vt:lpstr>   Ann Surg. 2012 Nov;256(5):806-10; discussion 810-1.  Redo coloanal anastomosis: a retrospective study of 66 patients. Pitel S1, Lefèvre JH, Tiret E, Chafai N, Parc Y. </vt:lpstr>
      <vt:lpstr> Dis Colon Rectum. 2013 Jun;56(6):747-55. Postoperative and long-term outcomes after redo surgery for failed colorectal or coloanal anastomosis: retrospective analysis of 50 patients and review of the literature. Genser L1, Manceau G, Karoui M, Breton S, Brevart C, Rousseau , Vaillant JC, Hannoun L.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Georgios Pechlivanidis</dc:creator>
  <cp:lastModifiedBy>*</cp:lastModifiedBy>
  <cp:revision>31</cp:revision>
  <dcterms:created xsi:type="dcterms:W3CDTF">2016-04-28T13:40:25Z</dcterms:created>
  <dcterms:modified xsi:type="dcterms:W3CDTF">2021-03-04T07:20:53Z</dcterms:modified>
</cp:coreProperties>
</file>